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e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es">
                <a:solidFill>
                  <a:schemeClr val="tx1">
                    <a:lumMod val="50000"/>
                    <a:lumOff val="50000"/>
                  </a:schemeClr>
                </a:solidFill>
              </a:rPr>
              <a:t>N° 45 La Palabra de Dios</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es" sz="4400"/>
              <a:t>La buena noticia del ángel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s" sz="4000">
                <a:solidFill>
                  <a:srgbClr val="FF0000"/>
                </a:solidFill>
              </a:rPr>
              <a:t>El cuestionario de hoy</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es" sz="3600">
                <a:solidFill>
                  <a:schemeClr val="tx1">
                    <a:lumMod val="65000"/>
                    <a:lumOff val="35000"/>
                  </a:schemeClr>
                </a:solidFill>
              </a:rPr>
              <a:t>¿Quién le dio la noticia a María?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es" sz="2800">
                <a:solidFill>
                  <a:schemeClr val="tx1">
                    <a:lumMod val="65000"/>
                    <a:lumOff val="35000"/>
                  </a:schemeClr>
                </a:solidFill>
              </a:rPr>
              <a:t>① </a:t>
            </a:r>
            <a:r xmlns:a="http://schemas.openxmlformats.org/drawingml/2006/main">
              <a:rPr altLang="ko-KR" dirty="0" lang="es" sz="2800">
                <a:solidFill>
                  <a:schemeClr val="tx1">
                    <a:lumMod val="65000"/>
                    <a:lumOff val="35000"/>
                  </a:schemeClr>
                </a:solidFill>
              </a:rPr>
              <a:t>Satán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es" sz="2800">
                <a:solidFill>
                  <a:schemeClr val="tx1">
                    <a:lumMod val="65000"/>
                    <a:lumOff val="35000"/>
                  </a:schemeClr>
                </a:solidFill>
              </a:rPr>
              <a:t>② </a:t>
            </a:r>
            <a:r xmlns:a="http://schemas.openxmlformats.org/drawingml/2006/main">
              <a:rPr altLang="ko-KR" dirty="0" lang="es" sz="2800">
                <a:solidFill>
                  <a:schemeClr val="tx1">
                    <a:lumMod val="65000"/>
                    <a:lumOff val="35000"/>
                  </a:schemeClr>
                </a:solidFill>
              </a:rPr>
              <a:t>amiga de María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s" sz="2800">
                <a:solidFill>
                  <a:schemeClr val="tx1">
                    <a:lumMod val="65000"/>
                    <a:lumOff val="35000"/>
                  </a:schemeClr>
                </a:solidFill>
              </a:rPr>
              <a:t>③ </a:t>
            </a:r>
            <a:r xmlns:a="http://schemas.openxmlformats.org/drawingml/2006/main">
              <a:rPr altLang="ko-KR" dirty="0" lang="es" sz="2800">
                <a:solidFill>
                  <a:schemeClr val="tx1">
                    <a:lumMod val="65000"/>
                    <a:lumOff val="35000"/>
                  </a:schemeClr>
                </a:solidFill>
              </a:rPr>
              <a:t>ángel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es" sz="2800">
                <a:solidFill>
                  <a:schemeClr val="tx1">
                    <a:lumMod val="65000"/>
                    <a:lumOff val="35000"/>
                  </a:schemeClr>
                </a:solidFill>
              </a:rPr>
              <a:t>④ </a:t>
            </a:r>
            <a:r xmlns:a="http://schemas.openxmlformats.org/drawingml/2006/main">
              <a:rPr altLang="ko-KR" dirty="0" lang="es" sz="2800">
                <a:solidFill>
                  <a:schemeClr val="tx1">
                    <a:lumMod val="65000"/>
                    <a:lumOff val="35000"/>
                  </a:schemeClr>
                </a:solidFill>
              </a:rPr>
              <a:t>Jesús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s" sz="2800">
                <a:solidFill>
                  <a:srgbClr val="FF0000"/>
                </a:solidFill>
              </a:rPr>
              <a:t>③ </a:t>
            </a:r>
            <a:r xmlns:a="http://schemas.openxmlformats.org/drawingml/2006/main">
              <a:rPr altLang="ko-KR" dirty="0" lang="es" sz="2800">
                <a:solidFill>
                  <a:srgbClr val="FF0000"/>
                </a:solidFill>
              </a:rPr>
              <a:t>ángel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NO. 54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Mujer samaritana junto al pozo.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el que bebe el agua que yo le doy, nunca más tendrá sed. De hecho, el agua que yo le doy se convertirá en él en un manantial de agua que brotará para vida eterna".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John</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Al pasar Jesús por la tierra de Samaria, se encontró con una mujer junto al pozo y le dijo. "Por favor, dame un poco de agua."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s" altLang="ko-KR" sz="2600">
                <a:solidFill>
                  <a:schemeClr val="tx1">
                    <a:lumMod val="65000"/>
                    <a:lumOff val="35000"/>
                  </a:schemeClr>
                </a:solidFill>
              </a:rPr>
              <a:t>La mujer era asombrosa. Porque los judíos no hablan con los samaritanos. “Si supieras quién soy, me habrías pedido agua”. Jesus dijo</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s" altLang="ko-KR" sz="2600">
                <a:solidFill>
                  <a:schemeClr val="tx1">
                    <a:lumMod val="65000"/>
                    <a:lumOff val="35000"/>
                  </a:schemeClr>
                </a:solidFill>
              </a:rPr>
              <a:t>“Porque el agua que doy es agua de vida que nunca más vuelve a tener sed”. La mujer sintió curiosidad por Jesús. "¿Quién eres? ¿Puedes darme esa agua?"</a:t>
            </a:r>
            <a:r xmlns:a="http://schemas.openxmlformats.org/drawingml/2006/main">
              <a:rPr lang="es"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“Yo soy el Cristo y el Hijo de Dios”, respondió Jesús. Ella se sorprendió ante esto.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es" altLang="ko-KR" sz="2600">
                <a:solidFill>
                  <a:schemeClr val="tx1">
                    <a:lumMod val="65000"/>
                    <a:lumOff val="35000"/>
                  </a:schemeClr>
                </a:solidFill>
              </a:rPr>
              <a:t>Dejó su cántaro de agua y regresó al pueblo y habló a la gente acerca de Jesús. Mucha gente vino a encontrarse con Jesús y creyó en Él como su Salvador.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Tan pronto como la mujer samaritana conoció a Jesús, dejó el cántaro de agua y regresó a la aldea para llevar las buenas nuevas de salvación a los aldeanos.</a:t>
            </a:r>
            <a:r xmlns:a="http://schemas.openxmlformats.org/drawingml/2006/main">
              <a:rPr altLang="en-US" lang="es" sz="3200">
                <a:solidFill>
                  <a:schemeClr val="tx1">
                    <a:lumMod val="65000"/>
                    <a:lumOff val="35000"/>
                  </a:schemeClr>
                </a:solidFill>
              </a:rPr>
              <a:t> </a:t>
            </a:r>
            <a:r xmlns:a="http://schemas.openxmlformats.org/drawingml/2006/main">
              <a:rPr altLang="ko-KR" lang="es" sz="3200">
                <a:solidFill>
                  <a:schemeClr val="tx1">
                    <a:lumMod val="65000"/>
                    <a:lumOff val="35000"/>
                  </a:schemeClr>
                </a:solidFill>
              </a:rPr>
              <a:t>Con el tiempo, muchas personas se salvaron al escuchar y creer el evangelio que ella predicaba.</a:t>
            </a:r>
            <a:r xmlns:a="http://schemas.openxmlformats.org/drawingml/2006/main">
              <a:rPr altLang="en-US" lang="e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es" sz="3200">
                <a:solidFill>
                  <a:schemeClr val="tx1">
                    <a:lumMod val="65000"/>
                    <a:lumOff val="35000"/>
                  </a:schemeClr>
                </a:solidFill>
              </a:rPr>
              <a:t>¿Has conocido a Jesús? ¿Le estás hablando a otros acerca de Jesús? ¿Qué tal presentar a Jesús a otros como una mujer samaritana?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rgbClr val="ff0000"/>
                </a:solidFill>
              </a:rPr>
              <a:t>¿Quién es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r xmlns:a="http://schemas.openxmlformats.org/drawingml/2006/main">
              <a:rPr altLang="en-US" lang="es" sz="3600">
                <a:solidFill>
                  <a:srgbClr val="0070c0"/>
                </a:solidFill>
              </a:rPr>
              <a:t> </a:t>
            </a:r>
            <a:r xmlns:a="http://schemas.openxmlformats.org/drawingml/2006/main">
              <a:rPr altLang="ko-KR" lang="es" sz="3600">
                <a:solidFill>
                  <a:srgbClr val="0070c0"/>
                </a:solidFill>
              </a:rPr>
              <a:t>es..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quien nos da el agua de la vida para que nunca tengamos sed de nuestras almas.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¿Dónde encontró Jesús a una mujer samaritana?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en el palacio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en la ciudad</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calle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en el mercado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en el pozo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④ </a:t>
            </a:r>
            <a:r xmlns:a="http://schemas.openxmlformats.org/drawingml/2006/main">
              <a:rPr altLang="ko-KR" lang="es" sz="2800">
                <a:solidFill>
                  <a:srgbClr val="ff0000"/>
                </a:solidFill>
              </a:rPr>
              <a:t>en el pozo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s" sz="4000">
                <a:solidFill>
                  <a:srgbClr val="FF0000"/>
                </a:solidFill>
              </a:rPr>
              <a:t>La palabra de hoy</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s" sz="3600">
                <a:solidFill>
                  <a:schemeClr val="tx1">
                    <a:lumMod val="65000"/>
                    <a:lumOff val="35000"/>
                  </a:schemeClr>
                </a:solidFill>
              </a:rPr>
              <a:t>Quedarás encinta y darás a luz un hijo, y le pondrás el nombre de Jesús.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s" sz="2800">
                <a:solidFill>
                  <a:schemeClr val="tx1">
                    <a:lumMod val="65000"/>
                    <a:lumOff val="35000"/>
                  </a:schemeClr>
                </a:solidFill>
              </a:rPr>
              <a:t>lucas</a:t>
            </a:r>
            <a:r xmlns:a="http://schemas.openxmlformats.org/drawingml/2006/main">
              <a:rPr altLang="en-US" dirty="0" lang="es" sz="2800">
                <a:solidFill>
                  <a:schemeClr val="tx1">
                    <a:lumMod val="65000"/>
                    <a:lumOff val="35000"/>
                  </a:schemeClr>
                </a:solidFill>
              </a:rPr>
              <a:t> </a:t>
            </a:r>
            <a:r xmlns:a="http://schemas.openxmlformats.org/drawingml/2006/main">
              <a:rPr altLang="ko-KR" dirty="0" lang="es"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el que bebe el agua que yo le doy, nunca más tendrá sed. De hecho, el agua que yo le doy se convertirá en él en un manantial de agua que brotará para vida eterna".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John</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55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Lanza tu red a aguas profundas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Entonces Jesús dijo a Simón: "No temas; desde ahora pescarás hombres".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lucas</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Jesús, que iba en la barca de Pedro y le dio la palabra, le dijo a Pedro. "Ahora ve a aguas profundas y tira una red para pescar".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“Maestro, hemos trabajado duro toda la noche y no hemos pescado nada. Pero porque tú lo dices, echaré las redes".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Cuando lo hicieron, capturaron tal cantidad de peces que sus redes comenzaron a romperse. Pedro se sorprendió ante esto.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es" sz="3000">
                <a:solidFill>
                  <a:schemeClr val="tx1">
                    <a:lumMod val="65000"/>
                    <a:lumOff val="35000"/>
                  </a:schemeClr>
                </a:solidFill>
              </a:rPr>
              <a:t>En ese momento, Pedro se arrepintió sabiendo que Jesús era el Hijo de Dios. "Soy un pecador."</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s" sz="3000">
                <a:solidFill>
                  <a:schemeClr val="tx1">
                    <a:lumMod val="65000"/>
                    <a:lumOff val="35000"/>
                  </a:schemeClr>
                </a:solidFill>
              </a:rPr>
              <a:t>Jesus dijo. “No tengas miedo, de ahora en adelante serás un pescador que lleva gente”. Pedro dejó todo y se hizo discípulo de Jesús.</a:t>
            </a:r>
            <a:r xmlns:a="http://schemas.openxmlformats.org/drawingml/2006/main">
              <a:rPr altLang="en-US" lang="es"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de hoy</a:t>
            </a:r>
            <a:r xmlns:a="http://schemas.openxmlformats.org/drawingml/2006/main">
              <a:rPr altLang="en-US" lang="es" sz="4000">
                <a:solidFill>
                  <a:srgbClr val="ff0000"/>
                </a:solidFill>
              </a:rPr>
              <a:t> </a:t>
            </a:r>
            <a:r xmlns:a="http://schemas.openxmlformats.org/drawingml/2006/main">
              <a:rPr altLang="ko-KR" lang="es" sz="4000">
                <a:solidFill>
                  <a:srgbClr val="ff0000"/>
                </a:solidFill>
              </a:rPr>
              <a:t>Lección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Pedro, que conoció a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Se arrepintió y obedeció allí mismo.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¿Hay arrepentimiento y obediencia?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a Jesús en tu vida?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Pedro abandonó todo y siguió a Jesús. Como Pedro, debes ser un discípulo que conozca el verdadero arrepentimiento y la obediencia.</a:t>
            </a:r>
            <a:r xmlns:a="http://schemas.openxmlformats.org/drawingml/2006/main">
              <a:rPr altLang="en-US" lang="e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rgbClr val="ff0000"/>
                </a:solidFill>
              </a:rPr>
              <a:t>¿Quién es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 es..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aquel que hace milagros que trascienden las experiencias y habilidades de las personas.</a:t>
            </a:r>
            <a:r xmlns:a="http://schemas.openxmlformats.org/drawingml/2006/main">
              <a:rPr altLang="en-US" lang="e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46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Bebe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¿Cuál era el trabajo de Pedro?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carpintero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pastor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pescador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granjero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③ </a:t>
            </a:r>
            <a:r xmlns:a="http://schemas.openxmlformats.org/drawingml/2006/main">
              <a:rPr altLang="ko-KR" lang="es" sz="2800">
                <a:solidFill>
                  <a:srgbClr val="ff0000"/>
                </a:solidFill>
              </a:rPr>
              <a:t>pescador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Entonces Jesús dijo a Simón: "No temas; desde ahora pescarás hombres".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lucas</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56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Jesús que llamó a los discípulos.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Felipe encontró a Natanael y le dijo: "Hemos encontrado a aquel de quien Moisés escribió en la Ley, y de quien también escribieron los profetas: a Jesús de Nazaret, hijo de José".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John</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1:</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Jesús llamó a Pedro, a Andrés y a su vecino, Felipe, para que fueran discípulos. "¡Sígueme!"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Felipe le presentó a Jesús a su amigo Natanael. "Apareció el Mesías que escribieron los profetas en el Antiguo Testamento".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"¡Nazaret! ¿Puede venir de allí el Mesías?" -Preguntó Natanael. "Ven y verás", dijo Felipe.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Jesús le dijo a Natanael. “Tú eres un verdadero israelita; te vi cuando todavía estabas debajo de la higuera, antes de que Felipe te llamara”.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es" altLang="ko-KR" sz="3000">
                <a:solidFill>
                  <a:schemeClr val="tx1">
                    <a:lumMod val="65000"/>
                    <a:lumOff val="35000"/>
                  </a:schemeClr>
                </a:solidFill>
              </a:rPr>
              <a:t>Natanael se sorprendió de esto y dio gloria a Jesús: “Rabí, tú eres el Hijo de Dios y el Rey de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Tan pronto como Natanael supo que</a:t>
            </a:r>
            <a:r xmlns:a="http://schemas.openxmlformats.org/drawingml/2006/main">
              <a:rPr altLang="en-US" lang="es" sz="3200">
                <a:solidFill>
                  <a:schemeClr val="tx1">
                    <a:lumMod val="65000"/>
                    <a:lumOff val="35000"/>
                  </a:schemeClr>
                </a:solidFill>
              </a:rPr>
              <a:t> </a:t>
            </a:r>
            <a:r xmlns:a="http://schemas.openxmlformats.org/drawingml/2006/main">
              <a:rPr altLang="ko-KR" lang="es" sz="3200">
                <a:solidFill>
                  <a:schemeClr val="tx1">
                    <a:lumMod val="65000"/>
                    <a:lumOff val="35000"/>
                  </a:schemeClr>
                </a:solidFill>
              </a:rPr>
              <a:t>Jesús es el Mesías, él le dio gloria a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Se hizo discípulo de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Tenemos que darle gloria a Jesús que es nuestro Salvador, y vivir una vida de discípulo de Jesús y obedecerlo.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Hoy os ha nacido en la ciudad de David un Salvador; él es Cristo el Señor.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Como</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rgbClr val="ff0000"/>
                </a:solidFill>
              </a:rPr>
              <a:t>¿Quién es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 es...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quien llama a las personas como discípulos para ser como Él.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¿Quién le presentó a Jesús a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Pedro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Felipe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Andrés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Pablo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② </a:t>
            </a:r>
            <a:r xmlns:a="http://schemas.openxmlformats.org/drawingml/2006/main">
              <a:rPr altLang="ko-KR" lang="es" sz="2800">
                <a:solidFill>
                  <a:srgbClr val="ff0000"/>
                </a:solidFill>
              </a:rPr>
              <a:t>Felipe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Felipe encontró a Natanael y le dijo: "Hemos encontrado a aquel de quien Moisés escribió en la Ley, y de quien también escribieron los profetas: a Jesús de Nazaret, hijo de José".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John</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1:</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57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La persona que bajó por el techo.</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Se levantó, tomó su camilla y salió a la vista de todos. Esto asombró a todos y alabaron a Dios diciendo: "¡Nunca hemos visto algo así!".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Marca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Cuando la gente se enteró de la curación de Jesús, trajeron a su amigo paralítico.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Pero había demasiada gente donde estaba Jesús. Entonces no pudieron llevar a su amigo paralítico a Jesús a través del techo.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Finalmente, los que trajeron a un amigo paralítico rompieron el techo y enviaron a un amigo paralítico a Jesús.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Jesús vio su fe y dijo. "Tus pecados te son perdonados. Levántate y vete a casa".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s" altLang="ko-KR" sz="3000">
                <a:solidFill>
                  <a:schemeClr val="tx1">
                    <a:lumMod val="65000"/>
                    <a:lumOff val="35000"/>
                  </a:schemeClr>
                </a:solidFill>
              </a:rPr>
              <a:t>Sorprendentemente, el paralítico quedó curado en ese momento. Luego se levantó y caminó y glorificó a Dios.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es" altLang="ko-KR" sz="2400">
                <a:solidFill>
                  <a:schemeClr val="tx1">
                    <a:lumMod val="65000"/>
                    <a:lumOff val="35000"/>
                  </a:schemeClr>
                </a:solidFill>
              </a:rPr>
              <a:t>Cuando llegó el momento de que María tuviera un bebé, tuvo que ir a Belén. Pero como no había lugar, tuvo un bebé en un pesebre.</a:t>
            </a:r>
            <a:r xmlns:a="http://schemas.openxmlformats.org/drawingml/2006/main">
              <a:rPr lang="es"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Los amigos del paralítico tenían dificultades y discapacidades, pero no podían renunciar a ir a Jesús. Porque tenían fe en Jesús.</a:t>
            </a:r>
            <a:r xmlns:a="http://schemas.openxmlformats.org/drawingml/2006/main">
              <a:rPr altLang="en-US" lang="es" sz="3200">
                <a:solidFill>
                  <a:schemeClr val="tx1">
                    <a:lumMod val="65000"/>
                    <a:lumOff val="35000"/>
                  </a:schemeClr>
                </a:solidFill>
              </a:rPr>
              <a:t> </a:t>
            </a:r>
            <a:r xmlns:a="http://schemas.openxmlformats.org/drawingml/2006/main">
              <a:rPr altLang="ko-KR" lang="es" sz="3200">
                <a:solidFill>
                  <a:schemeClr val="tx1">
                    <a:lumMod val="65000"/>
                    <a:lumOff val="35000"/>
                  </a:schemeClr>
                </a:solidFill>
              </a:rPr>
              <a:t>¿Tenemos fe en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Cuando venimos a Jesús con fe, no debemos rendirnos a pesar de las dificultades y obstáculos que nos bloquean.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Al hacerlo, podremos dar gloria a Dios como un paralítico.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rgbClr val="ff0000"/>
                </a:solidFill>
              </a:rPr>
              <a:t>¿Quién es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no rechaza a quienes vienen a él. Y da lo necesario a quienes acuden a él.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¿Por qué llegó el paralítico a Jesús?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ventana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puerta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pared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techo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④ </a:t>
            </a:r>
            <a:r xmlns:a="http://schemas.openxmlformats.org/drawingml/2006/main">
              <a:rPr altLang="ko-KR" lang="es" sz="2800">
                <a:solidFill>
                  <a:srgbClr val="ff0000"/>
                </a:solidFill>
              </a:rPr>
              <a:t>techo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Se levantó, tomó su camilla y salió a la vista de todos. Esto asombró a todos y alabaron a Dios diciendo: "¡Nunca hemos visto algo así!".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Marca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58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Jesús llamando a Mateo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Al pasar Jesús de allí, vio a un hombre llamado Mateo sentado en la caseta del recaudador de impuestos. "Sígueme", le dijo, y Matthew se levantó y lo siguió.</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Mateo</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s" altLang="ko-KR" sz="3000">
                <a:solidFill>
                  <a:schemeClr val="tx1">
                    <a:lumMod val="65000"/>
                    <a:lumOff val="35000"/>
                  </a:schemeClr>
                </a:solidFill>
              </a:rPr>
              <a:t>Había un recaudador de impuestos llamado Mateo. Era recaudador de impuestos en nombre de Roma para los israelitas.</a:t>
            </a:r>
            <a:r xmlns:a="http://schemas.openxmlformats.org/drawingml/2006/main">
              <a:rPr lang="e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es" altLang="ko-KR" sz="3000">
                <a:solidFill>
                  <a:schemeClr val="tx1">
                    <a:lumMod val="65000"/>
                    <a:lumOff val="35000"/>
                  </a:schemeClr>
                </a:solidFill>
              </a:rPr>
              <a:t>Mateo era recaudador de impuestos, por lo que tenía mucho dinero. Pero los judíos odiaban a los recaudadores de impuestos que trabajaban para Roma, la conquistadora.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Jesús miró a Mateo sentado en la caseta de impuestos y le dijo. "Sígueme"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Mateo inmediatamente abandonó todo y siguió a Jesús. Fue porque agradeció a Jesús por llamarlo.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Mientras tanto, una voz vino del cielo a los pastores que cuidaban las ovejas en Belén.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es" altLang="ko-KR" sz="3000">
                <a:solidFill>
                  <a:schemeClr val="tx1">
                    <a:lumMod val="65000"/>
                    <a:lumOff val="35000"/>
                  </a:schemeClr>
                </a:solidFill>
              </a:rPr>
              <a:t>“El médico no es necesario para los sanos, sino para los enfermos”. Mateo se convirtió en discípulo de Jesús.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Mateo era un recaudador de impuestos odiado por su pueblo. Pero Jesús llamó a Mateo y lo hizo discípulo.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También somos el pueblo de Dios. Pero no somos suficientes para ser llamados discípulos de Jesús.</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es" sz="3200">
                <a:solidFill>
                  <a:schemeClr val="tx1">
                    <a:lumMod val="65000"/>
                    <a:lumOff val="35000"/>
                  </a:schemeClr>
                </a:solidFill>
              </a:rPr>
              <a:t>Sin embargo, Jesús nos llama a hacer sus discípulos. Por tanto, debemos obedecerle para ser dignos de su llamamiento.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rgbClr val="ff0000"/>
                </a:solidFill>
              </a:rPr>
              <a:t>¿Quién es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llama a las personas que son rechazadas en el mundo a convertirse en el pueblo de Dios.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¿Cuál era el trabajo de Mateo?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recaudador de impuestos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pescador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carpintero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sacerdote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① </a:t>
            </a:r>
            <a:r xmlns:a="http://schemas.openxmlformats.org/drawingml/2006/main">
              <a:rPr altLang="ko-KR" lang="es" sz="2800">
                <a:solidFill>
                  <a:srgbClr val="ff0000"/>
                </a:solidFill>
              </a:rPr>
              <a:t>recaudador de impuestos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Al pasar Jesús de allí, vio a un hombre llamado Mateo sentado en la caseta del recaudador de impuestos. "Sígueme", le dijo, y Matthew se levantó y lo siguió.</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Mateo</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59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Jesús escogió a los doce discípulos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Uno de aquellos días Jesús salió a la ladera de un monte a orar y pasó la noche orando a Dios.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s" sz="3600">
                <a:solidFill>
                  <a:schemeClr val="tx1">
                    <a:lumMod val="65000"/>
                    <a:lumOff val="35000"/>
                  </a:schemeClr>
                </a:solidFill>
              </a:rPr>
              <a:t>Cuando llegó la mañana, llamó a sus discípulos y escogió a doce de ellos, a quienes también designó apóstoles:</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lucas</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6:</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es" altLang="ko-KR" sz="3000">
                <a:solidFill>
                  <a:schemeClr val="tx1">
                    <a:lumMod val="65000"/>
                    <a:lumOff val="35000"/>
                  </a:schemeClr>
                </a:solidFill>
              </a:rPr>
              <a:t>Hubo mucha gente que escuchó y siguió a Jesús. Fueron con Jesús y aprendieron de Jesús.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Después de orar, Jesús eligió específicamente a doce de ellos como discípulos cercanos.</a:t>
            </a:r>
            <a:r xmlns:a="http://schemas.openxmlformats.org/drawingml/2006/main">
              <a:rPr lang="e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es" altLang="ko-KR" sz="3000">
                <a:solidFill>
                  <a:schemeClr val="tx1">
                    <a:lumMod val="65000"/>
                    <a:lumOff val="35000"/>
                  </a:schemeClr>
                </a:solidFill>
              </a:rPr>
              <a:t>Fueron elegidos para vivir con Jesús, predicar el evangelio y expulsar demonios.</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“¡Gloria al cielo, paz a la tierra! Alégrate, Jesús ha nacido”. Ángeles del cielo dijeron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s" sz="3000">
                <a:solidFill>
                  <a:schemeClr val="tx1">
                    <a:lumMod val="65000"/>
                    <a:lumOff val="35000"/>
                  </a:schemeClr>
                </a:solidFill>
              </a:rPr>
              <a:t>Los discípulos eran una variedad de personas: algunos de ellos eran pescadores, un recaudador de impuestos, un revolucionario, algunos de ellos eran de mal genio.</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Pero Jesús oró a Dios para que escogiera bien a sus discípulos, y los eligió bien, los cuidó bien y les enseñó bien.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s" sz="2800">
                <a:solidFill>
                  <a:schemeClr val="tx1">
                    <a:lumMod val="65000"/>
                    <a:lumOff val="35000"/>
                  </a:schemeClr>
                </a:solidFill>
              </a:rPr>
              <a:t>Por eso Jesús eligió a sus discípulos: 1) para enseñarles la palabra de Dios, 2) para hacerles predicar el evangelio según lo que habían aprendido, y 3) para hacerles proclamar el poder del reino de Dios. Por estas razones Jesús eligió a sus discípulos.</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Nosotros también somos discípulos de Jesús.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s" sz="2800">
                <a:solidFill>
                  <a:schemeClr val="tx1">
                    <a:lumMod val="65000"/>
                    <a:lumOff val="35000"/>
                  </a:schemeClr>
                </a:solidFill>
              </a:rPr>
              <a:t>Nuestro trabajo es el mismo que el trabajo de los doce discípulos de Jesús.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s" sz="2800">
                <a:solidFill>
                  <a:schemeClr val="tx1">
                    <a:lumMod val="65000"/>
                    <a:lumOff val="35000"/>
                  </a:schemeClr>
                </a:solidFill>
              </a:rPr>
              <a:t>Vivamos la vida de un discípulo a partir de hoy </a:t>
            </a:r>
            <a:r xmlns:a="http://schemas.openxmlformats.org/drawingml/2006/main">
              <a:rPr altLang="ko-KR" lang="es" sz="3200">
                <a:solidFill>
                  <a:schemeClr val="tx1">
                    <a:lumMod val="65000"/>
                    <a:lumOff val="35000"/>
                  </a:schemeClr>
                </a:solidFill>
              </a:rPr>
              <a:t>.</a:t>
            </a:r>
            <a:r xmlns:a="http://schemas.openxmlformats.org/drawingml/2006/main">
              <a:rPr altLang="en-US" lang="e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t>¿Quién es Jesús?</a:t>
            </a:r>
            <a:r xmlns:a="http://schemas.openxmlformats.org/drawingml/2006/main">
              <a:rPr altLang="en-US" lang="e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r xmlns:a="http://schemas.openxmlformats.org/drawingml/2006/main">
              <a:rPr altLang="en-US" lang="es" sz="3600">
                <a:solidFill>
                  <a:srgbClr val="0070c0"/>
                </a:solidFill>
              </a:rPr>
              <a:t> </a:t>
            </a:r>
            <a:r xmlns:a="http://schemas.openxmlformats.org/drawingml/2006/main">
              <a:rPr altLang="ko-KR" lang="es" sz="3600">
                <a:solidFill>
                  <a:srgbClr val="0070c0"/>
                </a:solidFill>
              </a:rPr>
              <a:t>es…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quien nos enseña la verdad del cielo para que podamos crecer como los discípulos de Jesús.</a:t>
            </a:r>
            <a:r xmlns:a="http://schemas.openxmlformats.org/drawingml/2006/main">
              <a:rPr altLang="en-US" lang="e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¿Cuantos discípulos escogió Jesús como apóstoles (los que son enviados)??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diez</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once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doce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catorce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③ </a:t>
            </a:r>
            <a:r xmlns:a="http://schemas.openxmlformats.org/drawingml/2006/main">
              <a:rPr altLang="ko-KR" lang="es" sz="2800">
                <a:solidFill>
                  <a:srgbClr val="ff0000"/>
                </a:solidFill>
              </a:rPr>
              <a:t>doce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Uno de aquellos días Jesús salió a la ladera de un monte a orar y pasó la noche orando a Dios.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s" sz="3600">
                <a:solidFill>
                  <a:schemeClr val="tx1">
                    <a:lumMod val="65000"/>
                    <a:lumOff val="35000"/>
                  </a:schemeClr>
                </a:solidFill>
              </a:rPr>
              <a:t>Cuando llegó la mañana, llamó a sus discípulos y escogió a doce de ellos, a quienes también designó apóstoles:</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lucas</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6:</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60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El evangelio que Jesús enseñó en la montaña.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Cuando vio la multitud, subió a la ladera de un monte y se sentó. Sus discípulos vinieron a él,</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s" sz="3600">
                <a:solidFill>
                  <a:schemeClr val="tx1">
                    <a:lumMod val="65000"/>
                    <a:lumOff val="35000"/>
                  </a:schemeClr>
                </a:solidFill>
              </a:rPr>
              <a:t>y comenzó a enseñarles diciendo: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s" sz="3600">
                <a:solidFill>
                  <a:schemeClr val="tx1">
                    <a:lumMod val="65000"/>
                    <a:lumOff val="35000"/>
                  </a:schemeClr>
                </a:solidFill>
              </a:rPr>
              <a:t>"Bienaventurados los pobres de espíritu, porque de ellos es el reino de los cielos.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Mateo</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s" altLang="ko-KR" sz="3000">
                <a:solidFill>
                  <a:schemeClr val="tx1">
                    <a:lumMod val="65000"/>
                    <a:lumOff val="35000"/>
                  </a:schemeClr>
                </a:solidFill>
              </a:rPr>
              <a:t>Jesús enseñó a las multitudes en la montaña cómo vivir como pueblo del reino de Dios.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"Bienaventurados los pobres de espíritu, porque de ellos es el reino de los cielos.</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Como dijeron los ángeles, Jesús nació sano en un pesebre.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Habéis aprendido a devolver los dientes con los dientes, pero yo os digo que deis la mejilla izquierda a cualquiera que golpee la mejilla derecha. ¡Entonces seréis hijos de Dios!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Mira los pájaros en el aire. Los pájaros no trabajan en el campo, pero Dios los alimenta a todos. ¿No te cuidará más que a los pájaros?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s" altLang="ko-KR" sz="3000">
                <a:solidFill>
                  <a:schemeClr val="tx1">
                    <a:lumMod val="65000"/>
                    <a:lumOff val="35000"/>
                  </a:schemeClr>
                </a:solidFill>
              </a:rPr>
              <a:t>La gente quedó muy sorprendida por las enseñanzas de Jesús. Porque Jesús tenía autoridad a diferencia de los maestros bíblicos comunes y corrientes.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Jesús nos dice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que las vidas del pueblo de Dios son diferentes de las del mundo.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¿Hay alguna diferencia en nuestra vida con la de aquellos que no creen en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Mirémonos a nosotros mismos y vivamos una vida digna del reino de Dios.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t>Quién es Jesús ?</a:t>
            </a:r>
            <a:r xmlns:a="http://schemas.openxmlformats.org/drawingml/2006/main">
              <a:rPr altLang="en-US" lang="e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quien nos transforma para vivir como el pueblo del reino de Dios.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¿Qué pueden obtener los pobres de espíritu?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dinero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comida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honor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reino de Dios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④ </a:t>
            </a:r>
            <a:r xmlns:a="http://schemas.openxmlformats.org/drawingml/2006/main">
              <a:rPr altLang="ko-KR" lang="es" sz="2800">
                <a:solidFill>
                  <a:srgbClr val="ff0000"/>
                </a:solidFill>
              </a:rPr>
              <a:t>reino de Dios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Cuando vio la multitud, subió a la ladera de un monte y se sentó. Sus discípulos vinieron a él,</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s" sz="3600">
                <a:solidFill>
                  <a:schemeClr val="tx1">
                    <a:lumMod val="65000"/>
                    <a:lumOff val="35000"/>
                  </a:schemeClr>
                </a:solidFill>
              </a:rPr>
              <a:t>y comenzó a enseñarles diciendo: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s" sz="3600">
                <a:solidFill>
                  <a:schemeClr val="tx1">
                    <a:lumMod val="65000"/>
                    <a:lumOff val="35000"/>
                  </a:schemeClr>
                </a:solidFill>
              </a:rPr>
              <a:t>"Bienaventurados los pobres de espíritu, porque de ellos es el reino de los cielos.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Mateo</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61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Jesús calma la tormenta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Se levantó, reprendió al viento y dijo a las olas: "¡Callad! ¡Estad quietos!". Luego el viento amainó y todo quedó en completa calma.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Marca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4:</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Jesús y sus discípulos subieron juntos a una barca para cruzar el lago Galilea.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es" altLang="ko-KR" sz="2500">
                <a:solidFill>
                  <a:schemeClr val="tx1">
                    <a:lumMod val="65000"/>
                    <a:lumOff val="35000"/>
                  </a:schemeClr>
                </a:solidFill>
              </a:rPr>
              <a:t>Los pastores de Belén vinieron a ver al Hijo de Dios que salvaría a la gente. "¡Jesús! ¡el hijo de Dios! ¡Gracias por venir a esta tierra!”</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Mientras cruzaba el lago, de repente sopló un viento furioso y vino una ola aterradora.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Los discípulos finalmente le dijeron a Jesús. '¡Maestro, no te importa si nos ahogamos!'</a:t>
            </a:r>
            <a:r xmlns:a="http://schemas.openxmlformats.org/drawingml/2006/main">
              <a:rPr lang="e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Jesús reprendió al viento y dijo a las olas: “¡Silencio! ¡Estate quieto!" Luego el viento amainó y todo quedó en completa calma.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Ellos, aterrorizados, se preguntaban unos a otros: “¿Quién es éste? ¡Hasta el viento y las olas le obedecen!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Sólo Dios puede dominar el mar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y el viento.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Por eso Jesús es el Dios que crea y gobierna el mundo.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Creemos que Jesús no es uno de muchos dioses, sino el único y todopoderoso Dios Creador.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Debemos hacer crecer nuestra fe recordando este hecho.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rgbClr val="ff0000"/>
                </a:solidFill>
              </a:rPr>
              <a:t>¿Quién es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r xmlns:a="http://schemas.openxmlformats.org/drawingml/2006/main">
              <a:rPr altLang="en-US" lang="es" sz="3600">
                <a:solidFill>
                  <a:srgbClr val="0070c0"/>
                </a:solidFill>
              </a:rPr>
              <a:t> </a:t>
            </a:r>
            <a:r xmlns:a="http://schemas.openxmlformats.org/drawingml/2006/main">
              <a:rPr altLang="ko-KR" lang="es" sz="3600">
                <a:solidFill>
                  <a:srgbClr val="0070c0"/>
                </a:solidFill>
              </a:rPr>
              <a:t>es..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el dueño de todas las cosas, quien hace y gobierna todo en este mundo.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¿Qué ordenó Jesús sobre el mar y el viento?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quédate quieto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corre y juega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despertar</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arriba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abierto</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su</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ojos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① </a:t>
            </a:r>
            <a:r xmlns:a="http://schemas.openxmlformats.org/drawingml/2006/main">
              <a:rPr altLang="ko-KR" lang="es" sz="2800">
                <a:solidFill>
                  <a:srgbClr val="ff0000"/>
                </a:solidFill>
              </a:rPr>
              <a:t>quédate quieto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Se levantó, reprendió al viento y dijo a las olas: "¡Callad! ¡Estad quietos!". Luego el viento amainó y todo quedó en completa calma.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Marca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4:</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62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¿Quién tocó mi ropa?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Cuando oyó hablar de Jesús, se acercó por detrás entre la multitud y tocó su manto,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s" sz="3600">
                <a:solidFill>
                  <a:schemeClr val="tx1">
                    <a:lumMod val="65000"/>
                    <a:lumOff val="35000"/>
                  </a:schemeClr>
                </a:solidFill>
              </a:rPr>
              <a:t>28.porque pensó: "Con sólo tocar su ropa, seré sanada".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Marca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5:</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Jesús, que es el dueño de todo,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es el hijo de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Pero cuando Jesús vino a esta tierra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nació en un pesebre de figura humilde.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Nosotros que creemos en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son hijos de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Pero tenemos que vivir humildes y bajos como Jesús.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Mucha gente escuchó acerca de Jesús y lo siguieron.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Entonces una mujer se acercó por detrás y tocó los vestidos de Jesús para ser sanada.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Una mujer padeció una enfermedad llamada hemorragia durante 12 años. Intentó muchas maneras de solucionarlo, pero no se solucionó y había gastado todo lo que tenía.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'¿Quién tocó mi ropa?' Inmediatamente Jesús se dio cuenta de que su poder había salido de él. Ella vino y cayó a sus pies y le dijo toda la verdad.</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Jesús le dijo: 'Hija, tu fe te ha sanado. Ve en paz.'</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La mujer que padecía hemorragias desde hacía 12 años acudió a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con fe.</a:t>
            </a:r>
            <a:r xmlns:a="http://schemas.openxmlformats.org/drawingml/2006/main">
              <a:rPr altLang="en-US" lang="es" sz="3200">
                <a:solidFill>
                  <a:schemeClr val="tx1">
                    <a:lumMod val="65000"/>
                    <a:lumOff val="35000"/>
                  </a:schemeClr>
                </a:solidFill>
              </a:rPr>
              <a:t> </a:t>
            </a:r>
            <a:r xmlns:a="http://schemas.openxmlformats.org/drawingml/2006/main">
              <a:rPr altLang="ko-KR" lang="es" sz="3200">
                <a:solidFill>
                  <a:schemeClr val="tx1">
                    <a:lumMod val="65000"/>
                    <a:lumOff val="35000"/>
                  </a:schemeClr>
                </a:solidFill>
              </a:rPr>
              <a:t>Jesús sanó a la mujer y alabó su fe delante del pueblo.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Dios todavía ve nuestra fe.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Cuando nos encontramos con cosas difíciles,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vengamos a Dios con fe.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t>Quién es Jesús ?</a:t>
            </a:r>
            <a:r xmlns:a="http://schemas.openxmlformats.org/drawingml/2006/main">
              <a:rPr altLang="en-US" lang="e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conoce nuestros dolores y dificultades y los soluciona.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¿Qué tocó con Jesús la mujer que llevaba 12 años enferma?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cabello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mano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pies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ropa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④ </a:t>
            </a:r>
            <a:r xmlns:a="http://schemas.openxmlformats.org/drawingml/2006/main">
              <a:rPr altLang="ko-KR" lang="es" sz="2800">
                <a:solidFill>
                  <a:srgbClr val="ff0000"/>
                </a:solidFill>
              </a:rPr>
              <a:t>ropa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Cuando oyó hablar de Jesús, se acercó por detrás entre la multitud y tocó su manto,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s" sz="3600">
                <a:solidFill>
                  <a:schemeClr val="tx1">
                    <a:lumMod val="65000"/>
                    <a:lumOff val="35000"/>
                  </a:schemeClr>
                </a:solidFill>
              </a:rPr>
              <a:t>porque pensó: "Si tan solo toco su ropa, seré sanada".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Marca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5:</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63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s" sz="4000">
                <a:solidFill>
                  <a:srgbClr val="FF0000"/>
                </a:solidFill>
              </a:rPr>
              <a:t>La palabra de hoy</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s" sz="3600">
                <a:solidFill>
                  <a:schemeClr val="tx1">
                    <a:lumMod val="65000"/>
                    <a:lumOff val="35000"/>
                  </a:schemeClr>
                </a:solidFill>
              </a:rPr>
              <a:t>Quedarás encinta y darás a luz un hijo, y le pondrás el nombre de Jesús.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s" sz="2800">
                <a:solidFill>
                  <a:schemeClr val="tx1">
                    <a:lumMod val="65000"/>
                    <a:lumOff val="35000"/>
                  </a:schemeClr>
                </a:solidFill>
              </a:rPr>
              <a:t>lucas</a:t>
            </a:r>
            <a:r xmlns:a="http://schemas.openxmlformats.org/drawingml/2006/main">
              <a:rPr altLang="en-US" dirty="0" lang="es" sz="2800">
                <a:solidFill>
                  <a:schemeClr val="tx1">
                    <a:lumMod val="65000"/>
                    <a:lumOff val="35000"/>
                  </a:schemeClr>
                </a:solidFill>
              </a:rPr>
              <a:t> </a:t>
            </a:r>
            <a:r xmlns:a="http://schemas.openxmlformats.org/drawingml/2006/main">
              <a:rPr altLang="ko-KR" dirty="0" lang="es"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t>¿Quién es Jesús?</a:t>
            </a:r>
            <a:r xmlns:a="http://schemas.openxmlformats.org/drawingml/2006/main">
              <a:rPr altLang="en-US" lang="e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vino a la tierra en humildad y humildad, pero Él es nuestro verdadero Rey.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Él la tomó de la mano y le dijo: "¡Talitha koum!" (que significa: "¡Niña, te digo, levántate!").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Marca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5:</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Un hombre llamado Jairo, el principal de la sinagoga, se acercó a Jesús y le dijo; “Mi hija se está muriendo. Ayúdame."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De camino a casa con Jesús, un hombre corrió y le dijo que su hija ya había muerto.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Al llegar a casa, la hija de Jairo ya estaba muerta y la gente lloraba.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Jesús entró y les dijo: "El niño no está muerto, sino dormido".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'Él la tomó de la mano y le dijo: "¡Talitha koum!" (que significa: "¡Niña, te digo, levántate!"). Inmediatamente la niña se levantó y caminó.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Jesús es quien gobierna la muerte.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La muerte es lo más temible para la gente, pero Jesús la venció.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Algún día moriremos, tarde o temprano.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Pero no hay que tener miedo a la muerte.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Es porque Jesús es quien gobierna la muerte.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Y creemos en Jesús que venció la muerte.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rgbClr val="ff0000"/>
                </a:solidFill>
              </a:rPr>
              <a:t>¿Quién es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 es..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Aquel que da vida y Aquel que gobierna la vida al mismo tiempo.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s" sz="3200">
                <a:solidFill>
                  <a:schemeClr val="tx1">
                    <a:lumMod val="65000"/>
                    <a:lumOff val="35000"/>
                  </a:schemeClr>
                </a:solidFill>
              </a:rPr>
              <a:t>¿Qué significa “Talitha koum!” ¿significar?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es" sz="2800">
                <a:solidFill>
                  <a:schemeClr val="tx1">
                    <a:lumMod val="65000"/>
                    <a:lumOff val="35000"/>
                  </a:schemeClr>
                </a:solidFill>
              </a:rPr>
              <a:t>¡Niña, desayuna!</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¡Niña, vete a la cama!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 </a:t>
            </a:r>
            <a:r xmlns:a="http://schemas.openxmlformats.org/drawingml/2006/main">
              <a:rPr altLang="ko-KR" lang="es" sz="2800">
                <a:solidFill>
                  <a:schemeClr val="tx1">
                    <a:lumMod val="65000"/>
                    <a:lumOff val="35000"/>
                  </a:schemeClr>
                </a:solidFill>
              </a:rPr>
              <a:t>Niña, levántate!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 </a:t>
            </a:r>
            <a:r xmlns:a="http://schemas.openxmlformats.org/drawingml/2006/main">
              <a:rPr altLang="ko-KR" lang="es" sz="2800">
                <a:solidFill>
                  <a:schemeClr val="tx1">
                    <a:lumMod val="65000"/>
                    <a:lumOff val="35000"/>
                  </a:schemeClr>
                </a:solidFill>
              </a:rPr>
              <a:t>Niña, canta una canción!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③ ¡ </a:t>
            </a:r>
            <a:r xmlns:a="http://schemas.openxmlformats.org/drawingml/2006/main">
              <a:rPr altLang="ko-KR" lang="es" sz="2800">
                <a:solidFill>
                  <a:srgbClr val="ff0000"/>
                </a:solidFill>
              </a:rPr>
              <a:t>Niña, levántate!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Él la tomó de la mano y le dijo: "¡Talitha koum!" (que significa: "¡Niña, te digo, levántate!").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Marca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5:</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de hoy</a:t>
            </a:r>
            <a:r xmlns:a="http://schemas.openxmlformats.org/drawingml/2006/main">
              <a:rPr altLang="en-US" lang="es" sz="4000">
                <a:solidFill>
                  <a:srgbClr val="ff0000"/>
                </a:solidFill>
              </a:rPr>
              <a:t> </a:t>
            </a:r>
            <a:r xmlns:a="http://schemas.openxmlformats.org/drawingml/2006/main">
              <a:rPr altLang="ko-KR" lang="es" sz="4000">
                <a:solidFill>
                  <a:srgbClr val="ff0000"/>
                </a:solidFill>
              </a:rPr>
              <a:t>Prueba</a:t>
            </a:r>
            <a:r xmlns:a="http://schemas.openxmlformats.org/drawingml/2006/main">
              <a:rPr altLang="en-US" lang="e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¿Dónde nació Jesús?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es</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casa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palacio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en un pesebre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hotel de lujo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③ </a:t>
            </a:r>
            <a:r xmlns:a="http://schemas.openxmlformats.org/drawingml/2006/main">
              <a:rPr altLang="ko-KR" lang="es" sz="2800">
                <a:solidFill>
                  <a:srgbClr val="ff0000"/>
                </a:solidFill>
              </a:rPr>
              <a:t>en un pesebre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64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Un enfermo en Betesda.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chemeClr val="tx1">
                    <a:lumMod val="65000"/>
                    <a:lumOff val="35000"/>
                  </a:schemeClr>
                </a:solidFill>
              </a:rPr>
              <a:t>Entonces Jesús le dijo: "¡Levántate! Toma tu camilla y anda".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s" altLang="ko-KR" sz="3600">
                <a:solidFill>
                  <a:schemeClr val="tx1">
                    <a:lumMod val="65000"/>
                    <a:lumOff val="35000"/>
                  </a:schemeClr>
                </a:solidFill>
              </a:rPr>
              <a:t>Inmediatamente el hombre quedó curado; Recogió su estera y caminó. El día en que esto sucedió era sábado,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Juan 5:</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Había un estanque llamado Betesda en Jerusalén. Allí se reunió un gran número de enfermos esperando el movimiento de las aguas.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Porque un ángel del Señor descendía en ciertas estaciones al estanque y agitaba el agua; El primero que entró en el agua después de agitarlas quedó sano de cualquier enfermedad que tuviera.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Había un hombre que no podía caminar. Cuando Jesús lo vio y preguntó al hombre que estaba allí treinta y ocho años. “¿Quieres mejorar?”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“Señor, no tengo a nadie que me ayude a entrar a la piscina cuando se revuelve el agua. ¡Ayudame por favor!" Entonces Jesús le dijo: “¡Levántate! Toma tu estera y camina”.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Como dijo Jesús, tomó su camilla y caminó. Inmediatamente fue curado el enfermo que llevaba 38 años enfermo.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lección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es" altLang="ko-KR" sz="3600">
                <a:solidFill>
                  <a:schemeClr val="tx1">
                    <a:lumMod val="65000"/>
                    <a:lumOff val="35000"/>
                  </a:schemeClr>
                </a:solidFill>
              </a:rPr>
              <a:t>Lo más necesario para los enfermos en el estanque de Betesda era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s" altLang="ko-KR" sz="3600">
                <a:solidFill>
                  <a:schemeClr val="tx1">
                    <a:lumMod val="65000"/>
                    <a:lumOff val="35000"/>
                  </a:schemeClr>
                </a:solidFill>
              </a:rPr>
              <a:t>para curarse.</a:t>
            </a:r>
            <a:r xmlns:a="http://schemas.openxmlformats.org/drawingml/2006/main">
              <a:rPr lang="es"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es" altLang="ko-KR" sz="3600">
                <a:solidFill>
                  <a:schemeClr val="tx1">
                    <a:lumMod val="65000"/>
                    <a:lumOff val="35000"/>
                  </a:schemeClr>
                </a:solidFill>
              </a:rPr>
              <a:t>Jesús sabe lo que necesitamos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s" altLang="ko-KR" sz="3600">
                <a:solidFill>
                  <a:schemeClr val="tx1">
                    <a:lumMod val="65000"/>
                    <a:lumOff val="35000"/>
                  </a:schemeClr>
                </a:solidFill>
              </a:rPr>
              <a:t>mejor que nosotros.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s" altLang="ko-KR" sz="3600">
                <a:solidFill>
                  <a:schemeClr val="tx1">
                    <a:lumMod val="65000"/>
                    <a:lumOff val="35000"/>
                  </a:schemeClr>
                </a:solidFill>
              </a:rPr>
              <a:t>Jesús es quien nos da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s" altLang="ko-KR" sz="3600">
                <a:solidFill>
                  <a:schemeClr val="tx1">
                    <a:lumMod val="65000"/>
                    <a:lumOff val="35000"/>
                  </a:schemeClr>
                </a:solidFill>
              </a:rPr>
              <a:t>Lo que necesitamos.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t>¿Quién es Jesús?</a:t>
            </a:r>
            <a:r xmlns:a="http://schemas.openxmlformats.org/drawingml/2006/main">
              <a:rPr lang="e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rgbClr val="0070c0"/>
                </a:solidFill>
              </a:rPr>
              <a:t>Jesús es..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chemeClr val="tx1">
                    <a:lumMod val="65000"/>
                    <a:lumOff val="35000"/>
                  </a:schemeClr>
                </a:solidFill>
              </a:rPr>
              <a:t>Jesús es Aquel que sana todas las enfermedades y tiene poder para gobernarlo todo.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t>El cuestionario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¿Qué le pidió el enfermo a Jesús que hiciera?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① ¡ </a:t>
            </a:r>
            <a:r xmlns:a="http://schemas.openxmlformats.org/drawingml/2006/main">
              <a:rPr lang="es" altLang="ko-KR" sz="2800">
                <a:solidFill>
                  <a:schemeClr val="tx1">
                    <a:lumMod val="65000"/>
                    <a:lumOff val="35000"/>
                  </a:schemeClr>
                </a:solidFill>
              </a:rPr>
              <a:t>Sana mi enfermedad, por favor!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② ¡ </a:t>
            </a:r>
            <a:r xmlns:a="http://schemas.openxmlformats.org/drawingml/2006/main">
              <a:rPr lang="es" altLang="ko-KR" sz="2800">
                <a:solidFill>
                  <a:schemeClr val="tx1">
                    <a:lumMod val="65000"/>
                    <a:lumOff val="35000"/>
                  </a:schemeClr>
                </a:solidFill>
              </a:rPr>
              <a:t>Sálvame, por favor!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③ ¡ </a:t>
            </a:r>
            <a:r xmlns:a="http://schemas.openxmlformats.org/drawingml/2006/main">
              <a:rPr lang="es" altLang="ko-KR" sz="2800">
                <a:solidFill>
                  <a:schemeClr val="tx1">
                    <a:lumMod val="65000"/>
                    <a:lumOff val="35000"/>
                  </a:schemeClr>
                </a:solidFill>
              </a:rPr>
              <a:t>Dame algo de comida, por favor!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④ ¡ </a:t>
            </a:r>
            <a:r xmlns:a="http://schemas.openxmlformats.org/drawingml/2006/main">
              <a:rPr lang="es" altLang="ko-KR" sz="2800">
                <a:solidFill>
                  <a:schemeClr val="tx1">
                    <a:lumMod val="65000"/>
                    <a:lumOff val="35000"/>
                  </a:schemeClr>
                </a:solidFill>
              </a:rPr>
              <a:t>Ayúdame a bajar a la piscina cuando el agua se agita, por favor!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rgbClr val="ff0000"/>
                </a:solidFill>
              </a:rPr>
              <a:t>④ ¡ </a:t>
            </a:r>
            <a:r xmlns:a="http://schemas.openxmlformats.org/drawingml/2006/main">
              <a:rPr lang="es" altLang="ko-KR" sz="2800">
                <a:solidFill>
                  <a:srgbClr val="ff0000"/>
                </a:solidFill>
              </a:rPr>
              <a:t>Ayúdame a bajar a la piscina cuando el agua se agita, por favor!</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Hoy os ha nacido en la ciudad de David un Salvador; él es Cristo el Señor.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Como</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chemeClr val="tx1">
                    <a:lumMod val="65000"/>
                    <a:lumOff val="35000"/>
                  </a:schemeClr>
                </a:solidFill>
              </a:rPr>
              <a:t>Entonces Jesús le dijo: "¡Levántate! Toma tu camilla y anda".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s" altLang="ko-KR" sz="3600">
                <a:solidFill>
                  <a:schemeClr val="tx1">
                    <a:lumMod val="65000"/>
                    <a:lumOff val="35000"/>
                  </a:schemeClr>
                </a:solidFill>
              </a:rPr>
              <a:t>9.Al instante el hombre quedó sano; Recogió su estera y caminó. El día en que esto sucedió era sábado,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Juan 5:</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65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Jesús que alimentó a 5.000 hombres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s" altLang="ko-KR" sz="3600"/>
              <a:t>Entonces Jesús tomó los panes, dio gracias y distribuyó entre los que estaban sentados todo lo que quisieron. Hizo lo mismo con el pescado.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John</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6:</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Más de cinco mil personas se reunieron para escuchar las enseñanzas de Jesús.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Pero ya era la hora del almuerzo. Todos tenían hambre, pero no tenían qué comer, y lo único que tenían eran dos pescados y cinco hogazas de pan.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Entonces Jesús tomó el pan y el pescado, dio gracias y repartió entre los que estaban sentados todo lo que quisieron.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¡Pero sucedió algo sorprendente! ¡Las 5.000 personas tuvieron suficiente para estar llenos!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Y los recogieron y llenaron doce cestas con los pedazos de los cinco panes de cebada que sobraron a los que habían comido.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lección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solidFill>
                  <a:schemeClr val="tx1">
                    <a:lumMod val="65000"/>
                    <a:lumOff val="35000"/>
                  </a:schemeClr>
                </a:solidFill>
              </a:rPr>
              <a:t>Para nosotros no hay manera de llenar a más de 5.000 personas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con cinco panes y dos pescados.</a:t>
            </a:r>
            <a:r xmlns:a="http://schemas.openxmlformats.org/drawingml/2006/main">
              <a:rPr lang="e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Pero Jesús, el Hijo de Dios, hizo milagros con ellos.</a:t>
            </a:r>
            <a:r xmlns:a="http://schemas.openxmlformats.org/drawingml/2006/main">
              <a:rPr lang="e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Es más importante que estemos siempre con Jesús que tener algo mucho o poco.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t>¿Quién es Jesús?</a:t>
            </a:r>
            <a:r xmlns:a="http://schemas.openxmlformats.org/drawingml/2006/main">
              <a:rPr lang="e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rgbClr val="0070c0"/>
                </a:solidFill>
              </a:rPr>
              <a:t>Jesús es..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chemeClr val="tx1">
                    <a:lumMod val="65000"/>
                    <a:lumOff val="35000"/>
                  </a:schemeClr>
                </a:solidFill>
              </a:rPr>
              <a:t>Jesús es quien puede darnos alimento en abundancia.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47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Feliz cumpleaños a Jesús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El cuestionario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¿Cuánta comida quedó después de que Jesús alimentó a 5.000 personas?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① </a:t>
            </a:r>
            <a:r xmlns:a="http://schemas.openxmlformats.org/drawingml/2006/main">
              <a:rPr lang="es" altLang="ko-KR" sz="2800">
                <a:solidFill>
                  <a:schemeClr val="tx1">
                    <a:lumMod val="65000"/>
                    <a:lumOff val="35000"/>
                  </a:schemeClr>
                </a:solidFill>
              </a:rPr>
              <a:t>diez cestas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② </a:t>
            </a:r>
            <a:r xmlns:a="http://schemas.openxmlformats.org/drawingml/2006/main">
              <a:rPr lang="es" altLang="ko-KR" sz="2800">
                <a:solidFill>
                  <a:schemeClr val="tx1">
                    <a:lumMod val="65000"/>
                    <a:lumOff val="35000"/>
                  </a:schemeClr>
                </a:solidFill>
              </a:rPr>
              <a:t>once canastas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③ </a:t>
            </a:r>
            <a:r xmlns:a="http://schemas.openxmlformats.org/drawingml/2006/main">
              <a:rPr lang="es" altLang="ko-KR" sz="2800">
                <a:solidFill>
                  <a:schemeClr val="tx1">
                    <a:lumMod val="65000"/>
                    <a:lumOff val="35000"/>
                  </a:schemeClr>
                </a:solidFill>
              </a:rPr>
              <a:t>doce cestas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④ </a:t>
            </a:r>
            <a:r xmlns:a="http://schemas.openxmlformats.org/drawingml/2006/main">
              <a:rPr lang="es" altLang="ko-KR" sz="2800">
                <a:solidFill>
                  <a:schemeClr val="tx1">
                    <a:lumMod val="65000"/>
                    <a:lumOff val="35000"/>
                  </a:schemeClr>
                </a:solidFill>
              </a:rPr>
              <a:t>trece cestas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rgbClr val="ff0000"/>
                </a:solidFill>
              </a:rPr>
              <a:t>③ </a:t>
            </a:r>
            <a:r xmlns:a="http://schemas.openxmlformats.org/drawingml/2006/main">
              <a:rPr lang="es" altLang="ko-KR" sz="2800">
                <a:solidFill>
                  <a:srgbClr val="ff0000"/>
                </a:solidFill>
              </a:rPr>
              <a:t>doce cestas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s" altLang="ko-KR" sz="3600"/>
              <a:t>Entonces Jesús tomó los panes, dio gracias y distribuyó entre los que estaban sentados todo lo que quisieron. Hizo lo mismo con el pescado.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John</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6:</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66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Jesús camina sobre el agua.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s" altLang="ko-KR" sz="3600"/>
              <a:t>Cuando habían remado tres o tres millas y media, vieron a Jesús acercándose a la barca, caminando sobre el agua; y estaban aterrorizados.</a:t>
            </a:r>
            <a:endParaRPr xmlns:a="http://schemas.openxmlformats.org/drawingml/2006/main" lang="en-US" altLang="ko-KR" sz="3600"/>
          </a:p>
          <a:p>
            <a:pPr xmlns:a="http://schemas.openxmlformats.org/drawingml/2006/main" lvl="0">
              <a:defRPr/>
            </a:pPr>
            <a:r xmlns:a="http://schemas.openxmlformats.org/drawingml/2006/main">
              <a:rPr lang="es" altLang="ko-KR" sz="3600"/>
              <a:t>Pero él les dijo: "Soy yo; no temáis".</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John</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6:</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Mientras Jesús oraba solo en la montaña, sus discípulos remaban en la barca hacia el otro lado del lago.</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Por fin oscureció y el viento y las aguas se hicieron fuertes y agitadas.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“¡Mira ahí! ¡Alguien camina sobre el agua!” Estaban aterrorizados. Uno de ellos gritó: "¡Alguien camina sobre el agua!".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“Soy yo: ¡no tengáis miedo!” Es Jesús quien camina sobre el agua.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Esto les sorprendió. Dieron la bienvenida a Jesús en el barco. Pensaron: “¡Jesús debe ser el hijo de Dios!”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lección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solidFill>
                  <a:schemeClr val="tx1">
                    <a:lumMod val="65000"/>
                    <a:lumOff val="35000"/>
                  </a:schemeClr>
                </a:solidFill>
              </a:rPr>
              <a:t>Caminar sobre el agua es algo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nadie puede hacerlo.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Pero Jesús caminó sobre el agua.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para encontrar a sus discípulos.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Porque Jesús es un hombre especial,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el hijo de Dios.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Realmente necesitamos creer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que Jesús es el Hijo de Dios.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de hoy</a:t>
            </a:r>
            <a:r xmlns:a="http://schemas.openxmlformats.org/drawingml/2006/main">
              <a:rPr altLang="en-US" lang="es" sz="4000">
                <a:solidFill>
                  <a:srgbClr val="ff0000"/>
                </a:solidFill>
              </a:rPr>
              <a:t> </a:t>
            </a:r>
            <a:r xmlns:a="http://schemas.openxmlformats.org/drawingml/2006/main">
              <a:rPr altLang="ko-KR" lang="es" sz="4000">
                <a:solidFill>
                  <a:srgbClr val="ff0000"/>
                </a:solidFill>
              </a:rPr>
              <a:t>Palabra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Al llegar a la casa, vieron al niño con su madre María, y se postraron y lo adoraron. Entonces abrieron sus tesoros y le presentaron regalos de oro, incienso y mirra.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solidFill>
                  <a:srgbClr val="ff0000"/>
                </a:solidFill>
              </a:rPr>
              <a:t>¿Quién es Jesús?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rgbClr val="0070c0"/>
                </a:solidFill>
              </a:rPr>
              <a:t>Jesús es..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chemeClr val="tx1">
                    <a:lumMod val="65000"/>
                    <a:lumOff val="35000"/>
                  </a:schemeClr>
                </a:solidFill>
              </a:rPr>
              <a:t>Jesús es quien viene a nosotros para ayudarnos y salvarnos sin importar los obstáculos que tengamos.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El cuestionario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¿Cómo llegó Jesús a sus discípulos en medio del lago?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① </a:t>
            </a:r>
            <a:r xmlns:a="http://schemas.openxmlformats.org/drawingml/2006/main">
              <a:rPr lang="es" altLang="ko-KR" sz="2800">
                <a:solidFill>
                  <a:schemeClr val="tx1">
                    <a:lumMod val="65000"/>
                    <a:lumOff val="35000"/>
                  </a:schemeClr>
                </a:solidFill>
              </a:rPr>
              <a:t>volando sobre el agua..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② </a:t>
            </a:r>
            <a:r xmlns:a="http://schemas.openxmlformats.org/drawingml/2006/main">
              <a:rPr lang="es" altLang="ko-KR" sz="2800">
                <a:solidFill>
                  <a:schemeClr val="tx1">
                    <a:lumMod val="65000"/>
                    <a:lumOff val="35000"/>
                  </a:schemeClr>
                </a:solidFill>
              </a:rPr>
              <a:t>subirse al barco más rápido…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③ </a:t>
            </a:r>
            <a:r xmlns:a="http://schemas.openxmlformats.org/drawingml/2006/main">
              <a:rPr lang="es" altLang="ko-KR" sz="2800">
                <a:solidFill>
                  <a:schemeClr val="tx1">
                    <a:lumMod val="65000"/>
                    <a:lumOff val="35000"/>
                  </a:schemeClr>
                </a:solidFill>
              </a:rPr>
              <a:t>nadando..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④ </a:t>
            </a:r>
            <a:r xmlns:a="http://schemas.openxmlformats.org/drawingml/2006/main">
              <a:rPr lang="es" altLang="ko-KR" sz="2800">
                <a:solidFill>
                  <a:schemeClr val="tx1">
                    <a:lumMod val="65000"/>
                    <a:lumOff val="35000"/>
                  </a:schemeClr>
                </a:solidFill>
              </a:rPr>
              <a:t>caminando sobre el agua..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rgbClr val="ff0000"/>
                </a:solidFill>
              </a:rPr>
              <a:t>④ </a:t>
            </a:r>
            <a:r xmlns:a="http://schemas.openxmlformats.org/drawingml/2006/main">
              <a:rPr lang="es" altLang="ko-KR" sz="2800">
                <a:solidFill>
                  <a:srgbClr val="ff0000"/>
                </a:solidFill>
              </a:rPr>
              <a:t>caminando sobre el agua..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es" altLang="ko-KR" sz="3600"/>
              <a:t>Cuando habían remado tres o tres millas y media, vieron a Jesús acercándose a la barca, caminando sobre el agua; y estaban aterrorizados.</a:t>
            </a:r>
            <a:endParaRPr xmlns:a="http://schemas.openxmlformats.org/drawingml/2006/main" lang="en-US" altLang="ko-KR" sz="3600"/>
          </a:p>
          <a:p>
            <a:pPr xmlns:a="http://schemas.openxmlformats.org/drawingml/2006/main" lvl="0">
              <a:defRPr/>
            </a:pPr>
            <a:r xmlns:a="http://schemas.openxmlformats.org/drawingml/2006/main">
              <a:rPr lang="es" altLang="ko-KR" sz="3600"/>
              <a:t>Pero él les dijo: "Soy yo; no temáis".</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John</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6:</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67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La confesión de Cristo de Pedro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s" altLang="ko-KR" sz="3600"/>
              <a:t>Simón Pedro respondió: "Tú eres el Cristo, el Hijo del Dios vivo".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Mateo</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dieciséis:</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dieciséis</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Un día, Jesús preguntó a sus discípulos: "¿Quién dice la gente que es el Hijo del Hombre?"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Ellos respondieron: “Unos dicen que Juan el Bautista; otros dicen Elías; y uno de los profetas."</a:t>
            </a:r>
            <a:r xmlns:a="http://schemas.openxmlformats.org/drawingml/2006/main">
              <a:rPr lang="e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"¿Pero qué hay de ti?" preguntó. "¿Quién dices que soy?"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Simón Pedro respondió: "Tú eres el Cristo, el Hijo del Dios vivo".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Jesús dijo con gran alegría. "¡Tienes razón en tu confesión! ¡Sobre esta piedra edificaré mi iglesia!"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Cuando nació Jesús, a los médicos se les apareció una estrella en el este.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lección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s" altLang="ko-KR" sz="3600">
                <a:solidFill>
                  <a:schemeClr val="tx1">
                    <a:lumMod val="65000"/>
                    <a:lumOff val="35000"/>
                  </a:schemeClr>
                </a:solidFill>
              </a:rPr>
              <a:t>Pedro sabía exactamente quién era Jesús y confesó exactamente acerca de Jesús.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s" altLang="ko-KR" sz="3600">
                <a:solidFill>
                  <a:schemeClr val="tx1">
                    <a:lumMod val="65000"/>
                    <a:lumOff val="35000"/>
                  </a:schemeClr>
                </a:solidFill>
              </a:rPr>
              <a:t>Y después de oír esto, Jesús alabó a Pedro por su correcta confesión.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s" altLang="ko-KR" sz="3600">
                <a:solidFill>
                  <a:schemeClr val="tx1">
                    <a:lumMod val="65000"/>
                    <a:lumOff val="35000"/>
                  </a:schemeClr>
                </a:solidFill>
              </a:rPr>
              <a:t>¿Quién creemos que es Jesús?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s" altLang="ko-KR" sz="3600">
                <a:solidFill>
                  <a:schemeClr val="tx1">
                    <a:lumMod val="65000"/>
                    <a:lumOff val="35000"/>
                  </a:schemeClr>
                </a:solidFill>
              </a:rPr>
              <a:t>Debemos conocer a Jesús exactamente como dice la Biblia, y debemos confesar acerca de Jesús exactamente como dice la Biblia.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solidFill>
                  <a:srgbClr val="ff0000"/>
                </a:solidFill>
              </a:rPr>
              <a:t>Quién es Jesús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rgbClr val="0070c0"/>
                </a:solidFill>
              </a:rPr>
              <a:t>Jesús es..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chemeClr val="tx1">
                    <a:lumMod val="65000"/>
                    <a:lumOff val="35000"/>
                  </a:schemeClr>
                </a:solidFill>
              </a:rPr>
              <a:t>Jesús es Aquel que construye su iglesia sobre la correcta confesión de fe.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El cuestionario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¿Quién dijo Pedro que es Jesús?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① </a:t>
            </a:r>
            <a:r xmlns:a="http://schemas.openxmlformats.org/drawingml/2006/main">
              <a:rPr lang="es" altLang="ko-KR" sz="2800">
                <a:solidFill>
                  <a:schemeClr val="tx1">
                    <a:lumMod val="65000"/>
                    <a:lumOff val="35000"/>
                  </a:schemeClr>
                </a:solidFill>
              </a:rPr>
              <a:t>el Cristo, el Hijo de Dios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② </a:t>
            </a:r>
            <a:r xmlns:a="http://schemas.openxmlformats.org/drawingml/2006/main">
              <a:rPr lang="es" altLang="ko-KR" sz="2800">
                <a:solidFill>
                  <a:schemeClr val="tx1">
                    <a:lumMod val="65000"/>
                    <a:lumOff val="35000"/>
                  </a:schemeClr>
                </a:solidFill>
              </a:rPr>
              <a:t>Elías poderoso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③ </a:t>
            </a:r>
            <a:r xmlns:a="http://schemas.openxmlformats.org/drawingml/2006/main">
              <a:rPr lang="es" altLang="ko-KR" sz="2800">
                <a:solidFill>
                  <a:schemeClr val="tx1">
                    <a:lumMod val="65000"/>
                    <a:lumOff val="35000"/>
                  </a:schemeClr>
                </a:solidFill>
              </a:rPr>
              <a:t>Juan el Bautista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④ </a:t>
            </a:r>
            <a:r xmlns:a="http://schemas.openxmlformats.org/drawingml/2006/main">
              <a:rPr lang="es" altLang="ko-KR" sz="2800">
                <a:solidFill>
                  <a:schemeClr val="tx1">
                    <a:lumMod val="65000"/>
                    <a:lumOff val="35000"/>
                  </a:schemeClr>
                </a:solidFill>
              </a:rPr>
              <a:t>Jeremías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rgbClr val="ff0000"/>
                </a:solidFill>
              </a:rPr>
              <a:t>① </a:t>
            </a:r>
            <a:r xmlns:a="http://schemas.openxmlformats.org/drawingml/2006/main">
              <a:rPr lang="es" altLang="ko-KR" sz="2800">
                <a:solidFill>
                  <a:srgbClr val="ff0000"/>
                </a:solidFill>
              </a:rPr>
              <a:t>el Cristo, el Hijo de Dios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s" altLang="ko-KR" sz="3600"/>
              <a:t>Simón Pedro respondió: "Tú eres el Cristo, el Hijo del Dios vivo".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Mateo</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dieciséis:</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dieciséis</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68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La historia del rico tonto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s" altLang="ko-KR" sz="3600"/>
              <a:t>"Pero Dios le dijo: '¡Necio! Esta misma noche te demandarán tu vida. Entonces, ¿quién se quedará con lo que has preparado para ti?'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lucas</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“Jesús dijo: "La vida de un hombre no tiene nada que ver con lo que tiene".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Y Jesús nos contó una historia.</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es" altLang="ko-KR" sz="3200">
                <a:solidFill>
                  <a:schemeClr val="tx1">
                    <a:lumMod val="65000"/>
                    <a:lumOff val="35000"/>
                  </a:schemeClr>
                </a:solidFill>
              </a:rPr>
              <a:t>Se trata de un hombre rico y tonto.</a:t>
            </a:r>
            <a:r xmlns:a="http://schemas.openxmlformats.org/drawingml/2006/main">
              <a:rPr lang="e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El hombre rico estaba feliz de construir un almacén más grande para sus riquezas y cereales. "He recogido mucha comida en el almacén, alma mía, ¡ahora diviértete!"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Entonces Dios le dijo al hombre rico.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s" altLang="ko-KR" sz="2800">
                <a:solidFill>
                  <a:schemeClr val="tx1">
                    <a:lumMod val="65000"/>
                    <a:lumOff val="35000"/>
                  </a:schemeClr>
                </a:solidFill>
              </a:rPr>
              <a:t>"¡Eres un tonto! Si hoy te quito la vida, ¿de quién serán propiedad todas tus riquezas?"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“¡Esta estrella es visible cuando nace el rey! ¡Sigamos la estrella! Los médicos comenzaron a seguir a la estrella.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Jesús terminó de hablar y dijo: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s" altLang="ko-KR" sz="2800">
                <a:solidFill>
                  <a:schemeClr val="tx1">
                    <a:lumMod val="65000"/>
                    <a:lumOff val="35000"/>
                  </a:schemeClr>
                </a:solidFill>
              </a:rPr>
              <a:t>"No acumuléis riquezas para vosotros, sino para Dios. Haced lo mejor que podáis para ayudar a los necesitados.</a:t>
            </a:r>
            <a:r xmlns:a="http://schemas.openxmlformats.org/drawingml/2006/main">
              <a:rPr lang="e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lección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es" altLang="ko-KR" sz="3500">
                <a:solidFill>
                  <a:schemeClr val="tx1">
                    <a:lumMod val="65000"/>
                    <a:lumOff val="35000"/>
                  </a:schemeClr>
                </a:solidFill>
              </a:rPr>
              <a:t>¿Para qué se utiliza tu dinero?</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es" altLang="ko-KR" sz="3500">
                <a:solidFill>
                  <a:schemeClr val="tx1">
                    <a:lumMod val="65000"/>
                    <a:lumOff val="35000"/>
                  </a:schemeClr>
                </a:solidFill>
              </a:rPr>
              <a:t>¿Se utiliza sólo para satisfacerte sólo a ti?</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s" altLang="ko-KR" sz="3500">
                <a:solidFill>
                  <a:schemeClr val="tx1">
                    <a:lumMod val="65000"/>
                    <a:lumOff val="35000"/>
                  </a:schemeClr>
                </a:solidFill>
              </a:rPr>
              <a:t>Se debe usar dinero</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s" altLang="ko-KR" sz="3500">
                <a:solidFill>
                  <a:schemeClr val="tx1">
                    <a:lumMod val="65000"/>
                    <a:lumOff val="35000"/>
                  </a:schemeClr>
                </a:solidFill>
              </a:rPr>
              <a:t>para la gloria de Dios.</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s" altLang="ko-KR" sz="3500">
                <a:solidFill>
                  <a:schemeClr val="tx1">
                    <a:lumMod val="65000"/>
                    <a:lumOff val="35000"/>
                  </a:schemeClr>
                </a:solidFill>
              </a:rPr>
              <a:t>Somos el pueblo del reino de Dios. Por eso es necesario que ayudemos a las personas necesitadas con nuestro propio dinero.</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t>¿Quién es Jesús?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chemeClr val="tx1">
                    <a:lumMod val="65000"/>
                    <a:lumOff val="35000"/>
                  </a:schemeClr>
                </a:solidFill>
              </a:rPr>
              <a:t>Jesús es el dueño de toda vida y de toda riqueza.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El cuestionario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¿Qué hizo el rico tonto por su alma?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① </a:t>
            </a:r>
            <a:r xmlns:a="http://schemas.openxmlformats.org/drawingml/2006/main">
              <a:rPr lang="es" altLang="ko-KR" sz="2800">
                <a:solidFill>
                  <a:schemeClr val="tx1">
                    <a:lumMod val="65000"/>
                    <a:lumOff val="35000"/>
                  </a:schemeClr>
                </a:solidFill>
              </a:rPr>
              <a:t>Ayudó a los pobres.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② </a:t>
            </a:r>
            <a:r xmlns:a="http://schemas.openxmlformats.org/drawingml/2006/main">
              <a:rPr lang="es" altLang="ko-KR" sz="2800">
                <a:solidFill>
                  <a:schemeClr val="tx1">
                    <a:lumMod val="65000"/>
                    <a:lumOff val="35000"/>
                  </a:schemeClr>
                </a:solidFill>
              </a:rPr>
              <a:t>Adoró a Dios.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③ </a:t>
            </a:r>
            <a:r xmlns:a="http://schemas.openxmlformats.org/drawingml/2006/main">
              <a:rPr lang="es" altLang="ko-KR" sz="2800">
                <a:solidFill>
                  <a:schemeClr val="tx1">
                    <a:lumMod val="65000"/>
                    <a:lumOff val="35000"/>
                  </a:schemeClr>
                </a:solidFill>
              </a:rPr>
              <a:t>Predicó el evangelio.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④ </a:t>
            </a:r>
            <a:r xmlns:a="http://schemas.openxmlformats.org/drawingml/2006/main">
              <a:rPr lang="es" altLang="ko-KR" sz="2800">
                <a:solidFill>
                  <a:schemeClr val="tx1">
                    <a:lumMod val="65000"/>
                    <a:lumOff val="35000"/>
                  </a:schemeClr>
                </a:solidFill>
              </a:rPr>
              <a:t>Acumuló muchas riquezas.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rgbClr val="ff0000"/>
                </a:solidFill>
              </a:rPr>
              <a:t>④ </a:t>
            </a:r>
            <a:r xmlns:a="http://schemas.openxmlformats.org/drawingml/2006/main">
              <a:rPr lang="es" altLang="ko-KR" sz="2800">
                <a:solidFill>
                  <a:srgbClr val="ff0000"/>
                </a:solidFill>
              </a:rPr>
              <a:t>Acumuló muchas riquezas.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s" altLang="ko-KR" sz="3600"/>
              <a:t>"Pero Dios le dijo: '¡Necio! Esta misma noche te demandarán tu vida. Entonces, ¿quién se quedará con lo que has preparado para ti?'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lucas</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69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Buscando la oveja perdida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es" altLang="ko-KR" sz="3600"/>
              <a:t>Os digo que de la misma manera habrá más alegría en el cielo por un pecador que se arrepiente, que por noventa y nueve justos que no necesitan arrepentirse.</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lucas</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Un día una oveja se quedó sola, separada de las ovejas de sus amigas.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¡El pastor contó las ovejas y descubrió que una de las cien había desaparecido!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El pastor dejó 99 ovejas y salió a buscar una perdida.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La estrella se detuvo sobre los establos de Belén. La Biblia había profetizado que Jesús nacería en Belén.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Y por fin el pastor encontró la oveja perdida.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s" altLang="ko-KR" sz="2800">
                <a:solidFill>
                  <a:schemeClr val="tx1">
                    <a:lumMod val="65000"/>
                    <a:lumOff val="35000"/>
                  </a:schemeClr>
                </a:solidFill>
              </a:rPr>
              <a:t>El pastor regresó a casa con las ovejas lleno de alegría y celebró un gran banquete.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Jesús terminó de hablar y dijo: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s" altLang="ko-KR" sz="2800">
                <a:solidFill>
                  <a:schemeClr val="tx1">
                    <a:lumMod val="65000"/>
                    <a:lumOff val="35000"/>
                  </a:schemeClr>
                </a:solidFill>
              </a:rPr>
              <a:t>"Así como el pastor se alegra al encontrar una oveja perdida,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s" altLang="ko-KR" sz="2800">
                <a:solidFill>
                  <a:schemeClr val="tx1">
                    <a:lumMod val="65000"/>
                    <a:lumOff val="35000"/>
                  </a:schemeClr>
                </a:solidFill>
              </a:rPr>
              <a:t>Dios se complace en el arrepentimiento de un pecador."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lección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s" altLang="ko-KR" sz="3600">
                <a:solidFill>
                  <a:schemeClr val="tx1">
                    <a:lumMod val="65000"/>
                    <a:lumOff val="35000"/>
                  </a:schemeClr>
                </a:solidFill>
              </a:rPr>
              <a:t>El pastor tuvo que hacer innumerables sacrificios para encontrar una oveja perdida.</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es" altLang="ko-KR" sz="3600">
                <a:solidFill>
                  <a:schemeClr val="tx1">
                    <a:lumMod val="65000"/>
                    <a:lumOff val="35000"/>
                  </a:schemeClr>
                </a:solidFill>
              </a:rPr>
              <a:t>Jesús sacrificó su vida para salvarnos.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s" altLang="ko-KR" sz="3600">
                <a:solidFill>
                  <a:schemeClr val="tx1">
                    <a:lumMod val="65000"/>
                    <a:lumOff val="35000"/>
                  </a:schemeClr>
                </a:solidFill>
              </a:rPr>
              <a:t>Debemos agradecer a Jesús por salvarnos como a una oveja descarriada.</a:t>
            </a:r>
            <a:r xmlns:a="http://schemas.openxmlformats.org/drawingml/2006/main">
              <a:rPr lang="e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t>Quién es Jesús ?</a:t>
            </a:r>
            <a:r xmlns:a="http://schemas.openxmlformats.org/drawingml/2006/main">
              <a:rPr lang="e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rgbClr val="0070c0"/>
                </a:solidFill>
              </a:rPr>
              <a:t>Jesús</a:t>
            </a:r>
            <a:r xmlns:a="http://schemas.openxmlformats.org/drawingml/2006/main">
              <a:rPr lang="es" altLang="en-US" sz="3600">
                <a:solidFill>
                  <a:srgbClr val="0070c0"/>
                </a:solidFill>
              </a:rPr>
              <a:t> </a:t>
            </a:r>
            <a:r xmlns:a="http://schemas.openxmlformats.org/drawingml/2006/main">
              <a:rPr lang="es" altLang="ko-KR" sz="3600">
                <a:solidFill>
                  <a:srgbClr val="0070c0"/>
                </a:solidFill>
              </a:rPr>
              <a:t>es..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chemeClr val="tx1">
                    <a:lumMod val="65000"/>
                    <a:lumOff val="35000"/>
                  </a:schemeClr>
                </a:solidFill>
              </a:rPr>
              <a:t>Jesús es quien se deleita en nuestro arrepentimiento del pecado.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t>El cuestionario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¿Qué no ha hecho el pastor mientras buscaba una oveja perdida?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① </a:t>
            </a:r>
            <a:r xmlns:a="http://schemas.openxmlformats.org/drawingml/2006/main">
              <a:rPr lang="es" altLang="ko-KR" sz="2800">
                <a:solidFill>
                  <a:schemeClr val="tx1">
                    <a:lumMod val="65000"/>
                    <a:lumOff val="35000"/>
                  </a:schemeClr>
                </a:solidFill>
              </a:rPr>
              <a:t>Dejó 99 ovejas para buscar a la perdida.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② </a:t>
            </a:r>
            <a:r xmlns:a="http://schemas.openxmlformats.org/drawingml/2006/main">
              <a:rPr lang="es" altLang="ko-KR" sz="2800">
                <a:solidFill>
                  <a:schemeClr val="tx1">
                    <a:lumMod val="65000"/>
                    <a:lumOff val="35000"/>
                  </a:schemeClr>
                </a:solidFill>
              </a:rPr>
              <a:t>Se alegró de encontrar al perdido.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③ </a:t>
            </a:r>
            <a:r xmlns:a="http://schemas.openxmlformats.org/drawingml/2006/main">
              <a:rPr lang="es" altLang="ko-KR" sz="2800">
                <a:solidFill>
                  <a:schemeClr val="tx1">
                    <a:lumMod val="65000"/>
                    <a:lumOff val="35000"/>
                  </a:schemeClr>
                </a:solidFill>
              </a:rPr>
              <a:t>Compró una oveja nueva.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④ </a:t>
            </a:r>
            <a:r xmlns:a="http://schemas.openxmlformats.org/drawingml/2006/main">
              <a:rPr lang="es" altLang="ko-KR" sz="2800">
                <a:solidFill>
                  <a:schemeClr val="tx1">
                    <a:lumMod val="65000"/>
                    <a:lumOff val="35000"/>
                  </a:schemeClr>
                </a:solidFill>
              </a:rPr>
              <a:t>Convocó gente a una fiesta.</a:t>
            </a:r>
            <a:r xmlns:a="http://schemas.openxmlformats.org/drawingml/2006/main">
              <a:rPr lang="e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rgbClr val="ff0000"/>
                </a:solidFill>
              </a:rPr>
              <a:t>③ </a:t>
            </a:r>
            <a:r xmlns:a="http://schemas.openxmlformats.org/drawingml/2006/main">
              <a:rPr lang="es" altLang="ko-KR" sz="2800">
                <a:solidFill>
                  <a:srgbClr val="ff0000"/>
                </a:solidFill>
              </a:rPr>
              <a:t>Compró una oveja nueva.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es" altLang="ko-KR" sz="3600"/>
              <a:t>Os digo que de la misma manera habrá más alegría en el cielo por un pecador que se arrepiente, que por noventa y nueve justos que no necesitan arrepentirse.</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lucas</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70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La historia del buen samaritano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es" altLang="ko-KR" sz="3600"/>
              <a:t>"¿Cuál de estos tres crees que era vecino del hombre que cayó en manos de los ladrones?"</a:t>
            </a:r>
            <a:endParaRPr xmlns:a="http://schemas.openxmlformats.org/drawingml/2006/main" lang="en-US" altLang="ko-KR" sz="3600"/>
          </a:p>
          <a:p>
            <a:pPr xmlns:a="http://schemas.openxmlformats.org/drawingml/2006/main" lvl="0">
              <a:defRPr/>
            </a:pPr>
            <a:r xmlns:a="http://schemas.openxmlformats.org/drawingml/2006/main">
              <a:rPr lang="es" altLang="ko-KR" sz="3600"/>
              <a:t>El experto en la ley respondió: "El que tuvo misericordia de él". Jesús le dijo: "Ve y haz lo mismo".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lucas</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10:</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Mientras un hombre caminaba solo, se encontró con unos ladrones. Lo desnudaron, lo golpearon y se marcharon, dejándolo medio muerto.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Entonces un sacerdote lo vio por casualidad en el camino y pasó por el otro lado. Lo mismo hizo un levita también.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Dentro de los establos de Belén estaban María, José y el niño Jesús, quien vino a la tierra como rey.</a:t>
            </a:r>
            <a:r xmlns:a="http://schemas.openxmlformats.org/drawingml/2006/main">
              <a:rPr lang="e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En tercer lugar, un samaritano lo vio. Los samaritanos eran gente que no agradaba a los judíos.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Pero el samaritano se apiadó de él, por lo que lo trató y cuidó bien.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Jesús dijo: “El pueblo de Dios, en cualquier momento, debe ser un buen prójimo que ayude a los necesitados”.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t>La lección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solidFill>
                  <a:schemeClr val="tx1">
                    <a:lumMod val="65000"/>
                    <a:lumOff val="35000"/>
                  </a:schemeClr>
                </a:solidFill>
              </a:rPr>
              <a:t>El sacerdote y los levitas parecían, superficialmente, cercanos a Dios, pero no amaban a nadie más.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El samaritano, en apariencia, no parecía estar cerca de Dios, pero era un buen vecino que estaba dispuesto a amar a los demás.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También debemos ser nosotros quienes ayudamos a nuestro prójimo necesitado si estamos cerca de Dios.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t>¿Quién es Jesús?</a:t>
            </a:r>
            <a:r xmlns:a="http://schemas.openxmlformats.org/drawingml/2006/main">
              <a:rPr lang="e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rgbClr val="0070c0"/>
                </a:solidFill>
              </a:rPr>
              <a:t>Jesús es..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chemeClr val="tx1">
                    <a:lumMod val="65000"/>
                    <a:lumOff val="35000"/>
                  </a:schemeClr>
                </a:solidFill>
              </a:rPr>
              <a:t>Nosotros somos los que estamos obligados a morir por nuestros pecados, al igual que aquellos que han sido robados.</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s" altLang="ko-KR" sz="3600">
                <a:solidFill>
                  <a:schemeClr val="tx1">
                    <a:lumMod val="65000"/>
                    <a:lumOff val="35000"/>
                  </a:schemeClr>
                </a:solidFill>
              </a:rPr>
              <a:t>Pero Jesús es quien nos salvó de esta terrible situación.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t>El cuestionario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¿Qué hicieron el sacerdote y el levita cuando vieron a un hombre al que habían robado?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① </a:t>
            </a:r>
            <a:r xmlns:a="http://schemas.openxmlformats.org/drawingml/2006/main">
              <a:rPr lang="es" altLang="ko-KR" sz="2800">
                <a:solidFill>
                  <a:schemeClr val="tx1">
                    <a:lumMod val="65000"/>
                    <a:lumOff val="35000"/>
                  </a:schemeClr>
                </a:solidFill>
              </a:rPr>
              <a:t>Oraron por él.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② </a:t>
            </a:r>
            <a:r xmlns:a="http://schemas.openxmlformats.org/drawingml/2006/main">
              <a:rPr lang="es" altLang="ko-KR" sz="2800">
                <a:solidFill>
                  <a:schemeClr val="tx1">
                    <a:lumMod val="65000"/>
                    <a:lumOff val="35000"/>
                  </a:schemeClr>
                </a:solidFill>
              </a:rPr>
              <a:t>Trataron sus heridas.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③ </a:t>
            </a:r>
            <a:r xmlns:a="http://schemas.openxmlformats.org/drawingml/2006/main">
              <a:rPr lang="es" altLang="ko-KR" sz="2800">
                <a:solidFill>
                  <a:schemeClr val="tx1">
                    <a:lumMod val="65000"/>
                    <a:lumOff val="35000"/>
                  </a:schemeClr>
                </a:solidFill>
              </a:rPr>
              <a:t>Lo llevaron al hospital.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④ </a:t>
            </a:r>
            <a:r xmlns:a="http://schemas.openxmlformats.org/drawingml/2006/main">
              <a:rPr lang="es" altLang="ko-KR" sz="2800">
                <a:solidFill>
                  <a:schemeClr val="tx1">
                    <a:lumMod val="65000"/>
                    <a:lumOff val="35000"/>
                  </a:schemeClr>
                </a:solidFill>
              </a:rPr>
              <a:t>Pasaron junto a él por el otro lado.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rgbClr val="ff0000"/>
                </a:solidFill>
              </a:rPr>
              <a:t>④ </a:t>
            </a:r>
            <a:r xmlns:a="http://schemas.openxmlformats.org/drawingml/2006/main">
              <a:rPr lang="es" altLang="ko-KR" sz="2800">
                <a:solidFill>
                  <a:srgbClr val="ff0000"/>
                </a:solidFill>
              </a:rPr>
              <a:t>Pasaron junto a él por el otro lado.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es" altLang="ko-KR" sz="3600"/>
              <a:t>"¿Cuál de estos tres crees que era vecino del hombre que cayó en manos de los ladrones?"</a:t>
            </a:r>
            <a:endParaRPr xmlns:a="http://schemas.openxmlformats.org/drawingml/2006/main" lang="en-US" altLang="ko-KR" sz="3600"/>
          </a:p>
          <a:p>
            <a:pPr xmlns:a="http://schemas.openxmlformats.org/drawingml/2006/main" lvl="0">
              <a:defRPr/>
            </a:pPr>
            <a:r xmlns:a="http://schemas.openxmlformats.org/drawingml/2006/main">
              <a:rPr lang="es" altLang="ko-KR" sz="3600"/>
              <a:t>El experto en la ley respondió: "El que tuvo misericordia de él". Jesús le dijo: "Ve y haz lo mismo".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lucas</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10:</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71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maria y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s" altLang="ko-KR" sz="4000"/>
              <a:t>pero sólo se necesita una cosa. María ha elegido lo mejor y nada le será quitado".</a:t>
            </a:r>
            <a:endParaRPr xmlns:a="http://schemas.openxmlformats.org/drawingml/2006/main" lang="en-US" altLang="ko-KR" sz="4000"/>
          </a:p>
          <a:p>
            <a:pPr xmlns:a="http://schemas.openxmlformats.org/drawingml/2006/main" lvl="0">
              <a:defRPr/>
            </a:pPr>
            <a:r xmlns:a="http://schemas.openxmlformats.org/drawingml/2006/main">
              <a:rPr lang="e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lucas</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10:</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Jesús fue invitado a la casa de María y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Los médicos de Oriente le regalaron a Jesús el oro, el incienso y la mirra que habían preparado. “¡Gracias Jesús por venir a esta tierra!”</a:t>
            </a:r>
            <a:r xmlns:a="http://schemas.openxmlformats.org/drawingml/2006/main">
              <a:rPr lang="e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Mientras Marta estaba ocupada trabajando, María escuchaba atentamente a Jesús.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"No puedo creer que María me dejara trabajar sola cuando estoy tan ocupada", pensó Marta.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Finalmente, Marta se quejó con Jesús. "Jesús, por favor deja ir a María. Tengo demasiado trabajo que hacer sola".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Jesús dijo: "No hagas demasiado. A María le gusta escuchar, así que seguirá escuchando".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solidFill>
                  <a:srgbClr val="ff0000"/>
                </a:solidFill>
              </a:rPr>
              <a:t>La lección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solidFill>
                  <a:schemeClr val="tx1">
                    <a:lumMod val="65000"/>
                    <a:lumOff val="35000"/>
                  </a:schemeClr>
                </a:solidFill>
              </a:rPr>
              <a:t>Marta pensó que no era correcto que María escuchara a Jesús cuando tenían muchas cosas que hacer.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Pero Jesús les enseñó que escuchar a Jesús era más valioso que cualquier otra cosa.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El tiempo de escuchar y aprender la Biblia es el tiempo más precioso para nosotros.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s" altLang="ko-KR" sz="3200">
                <a:solidFill>
                  <a:schemeClr val="tx1">
                    <a:lumMod val="65000"/>
                    <a:lumOff val="35000"/>
                  </a:schemeClr>
                </a:solidFill>
              </a:rPr>
              <a:t>No se nos debe privar de tiempo para escuchar y aprender de la Biblia.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es" altLang="ko-KR" sz="3200"/>
              <a:t>¿Quién es Jesús?</a:t>
            </a:r>
            <a:r xmlns:a="http://schemas.openxmlformats.org/drawingml/2006/main">
              <a:rPr lang="e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rgbClr val="0070c0"/>
                </a:solidFill>
              </a:rPr>
              <a:t>Jesús es..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s" altLang="ko-KR" sz="3600">
                <a:solidFill>
                  <a:schemeClr val="tx1">
                    <a:lumMod val="65000"/>
                    <a:lumOff val="35000"/>
                  </a:schemeClr>
                </a:solidFill>
              </a:rPr>
              <a:t>Jesús es el que ama a los que escuchan la palabra de Dios.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t>El cuestionario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s" altLang="ko-KR" sz="3200">
                <a:solidFill>
                  <a:schemeClr val="tx1">
                    <a:lumMod val="65000"/>
                    <a:lumOff val="35000"/>
                  </a:schemeClr>
                </a:solidFill>
              </a:rPr>
              <a:t>¿Qué hizo María mientras Marta trabajaba mucho?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① </a:t>
            </a:r>
            <a:r xmlns:a="http://schemas.openxmlformats.org/drawingml/2006/main">
              <a:rPr lang="es" altLang="ko-KR" sz="2800">
                <a:solidFill>
                  <a:schemeClr val="tx1">
                    <a:lumMod val="65000"/>
                    <a:lumOff val="35000"/>
                  </a:schemeClr>
                </a:solidFill>
              </a:rPr>
              <a:t>Ella oró.</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② </a:t>
            </a:r>
            <a:r xmlns:a="http://schemas.openxmlformats.org/drawingml/2006/main">
              <a:rPr lang="es" altLang="ko-KR" sz="2800">
                <a:solidFill>
                  <a:schemeClr val="tx1">
                    <a:lumMod val="65000"/>
                    <a:lumOff val="35000"/>
                  </a:schemeClr>
                </a:solidFill>
              </a:rPr>
              <a:t>Escuchó la palabra de Jesús.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③ </a:t>
            </a:r>
            <a:r xmlns:a="http://schemas.openxmlformats.org/drawingml/2006/main">
              <a:rPr lang="es" altLang="ko-KR" sz="2800">
                <a:solidFill>
                  <a:schemeClr val="tx1">
                    <a:lumMod val="65000"/>
                    <a:lumOff val="35000"/>
                  </a:schemeClr>
                </a:solidFill>
              </a:rPr>
              <a:t>Ella estaba durmiendo.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chemeClr val="tx1">
                    <a:lumMod val="65000"/>
                    <a:lumOff val="35000"/>
                  </a:schemeClr>
                </a:solidFill>
              </a:rPr>
              <a:t>④ </a:t>
            </a:r>
            <a:r xmlns:a="http://schemas.openxmlformats.org/drawingml/2006/main">
              <a:rPr lang="es" altLang="ko-KR" sz="2800">
                <a:solidFill>
                  <a:schemeClr val="tx1">
                    <a:lumMod val="65000"/>
                    <a:lumOff val="35000"/>
                  </a:schemeClr>
                </a:solidFill>
              </a:rPr>
              <a:t>Ayudó mucho a Marta.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s" altLang="en-US" sz="2800">
                <a:solidFill>
                  <a:srgbClr val="ff0000"/>
                </a:solidFill>
              </a:rPr>
              <a:t>② </a:t>
            </a:r>
            <a:r xmlns:a="http://schemas.openxmlformats.org/drawingml/2006/main">
              <a:rPr lang="es" altLang="ko-KR" sz="2800">
                <a:solidFill>
                  <a:srgbClr val="ff0000"/>
                </a:solidFill>
              </a:rPr>
              <a:t>Escuchó la palabra de Jesús.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s" altLang="ko-KR" sz="4000"/>
              <a:t>La palabra de hoy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s" altLang="ko-KR" sz="4000"/>
              <a:t>pero sólo se necesita una cosa. María ha elegido lo mejor y nada le será quitado".</a:t>
            </a:r>
            <a:endParaRPr xmlns:a="http://schemas.openxmlformats.org/drawingml/2006/main" lang="en-US" altLang="ko-KR" sz="4000"/>
          </a:p>
          <a:p>
            <a:pPr xmlns:a="http://schemas.openxmlformats.org/drawingml/2006/main" lvl="0">
              <a:defRPr/>
            </a:pPr>
            <a:r xmlns:a="http://schemas.openxmlformats.org/drawingml/2006/main">
              <a:rPr lang="e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s" altLang="ko-KR" sz="2800">
                <a:solidFill>
                  <a:schemeClr val="tx1">
                    <a:lumMod val="65000"/>
                    <a:lumOff val="35000"/>
                  </a:schemeClr>
                </a:solidFill>
              </a:rPr>
              <a:t>lucas</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10:</a:t>
            </a:r>
            <a:r xmlns:a="http://schemas.openxmlformats.org/drawingml/2006/main">
              <a:rPr lang="es" altLang="en-US" sz="2800">
                <a:solidFill>
                  <a:schemeClr val="tx1">
                    <a:lumMod val="65000"/>
                    <a:lumOff val="35000"/>
                  </a:schemeClr>
                </a:solidFill>
              </a:rPr>
              <a:t> </a:t>
            </a:r>
            <a:r xmlns:a="http://schemas.openxmlformats.org/drawingml/2006/main">
              <a:rPr lang="es"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s" altLang="ko-KR" sz="2500" dirty="0">
                <a:solidFill>
                  <a:schemeClr val="tx1">
                    <a:lumMod val="65000"/>
                    <a:lumOff val="35000"/>
                  </a:schemeClr>
                </a:solidFill>
              </a:rPr>
              <a:t>Vivía una virgen llamada María en Galilea, Israel. Estaba comprometida con un joven llamado José.</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Los médicos vinieron a adorar a Jesús, el Rey, incluso lejos de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Jesús es el verdadero rey del pueblo.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por todo el mundo.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Jesús también es mi rey.</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Debemos vivir una vida de adoración y seguimiento de Jesús, quien siempre es Rey.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t>¿Quién es Jesús?</a:t>
            </a:r>
            <a:r xmlns:a="http://schemas.openxmlformats.org/drawingml/2006/main">
              <a:rPr altLang="en-US" lang="e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merece nuestra adoración.</a:t>
            </a:r>
            <a:r xmlns:a="http://schemas.openxmlformats.org/drawingml/2006/main">
              <a:rPr altLang="en-US" lang="e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de hoy</a:t>
            </a:r>
            <a:r xmlns:a="http://schemas.openxmlformats.org/drawingml/2006/main">
              <a:rPr altLang="en-US" lang="es" sz="4000">
                <a:solidFill>
                  <a:srgbClr val="ff0000"/>
                </a:solidFill>
              </a:rPr>
              <a:t> </a:t>
            </a:r>
            <a:r xmlns:a="http://schemas.openxmlformats.org/drawingml/2006/main">
              <a:rPr altLang="ko-KR" lang="es" sz="4000">
                <a:solidFill>
                  <a:srgbClr val="ff0000"/>
                </a:solidFill>
              </a:rPr>
              <a:t>Prueba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¿Cuál no recibió Jesús como regalo de cumpleaños?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oro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incienso</a:t>
            </a:r>
            <a:r xmlns:a="http://schemas.openxmlformats.org/drawingml/2006/main">
              <a:rPr altLang="en-US" lang="e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mirra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computadora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④ </a:t>
            </a:r>
            <a:r xmlns:a="http://schemas.openxmlformats.org/drawingml/2006/main">
              <a:rPr altLang="ko-KR" lang="es" sz="2800">
                <a:solidFill>
                  <a:srgbClr val="ff0000"/>
                </a:solidFill>
              </a:rPr>
              <a:t>computadora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de hoy</a:t>
            </a:r>
            <a:r xmlns:a="http://schemas.openxmlformats.org/drawingml/2006/main">
              <a:rPr altLang="en-US" lang="es" sz="4000">
                <a:solidFill>
                  <a:srgbClr val="ff0000"/>
                </a:solidFill>
              </a:rPr>
              <a:t> </a:t>
            </a:r>
            <a:r xmlns:a="http://schemas.openxmlformats.org/drawingml/2006/main">
              <a:rPr altLang="ko-KR" lang="es" sz="4000">
                <a:solidFill>
                  <a:srgbClr val="ff0000"/>
                </a:solidFill>
              </a:rPr>
              <a:t>Palabra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Al llegar a la casa, vieron al niño con su madre María, y se postraron y lo adoraron. Entonces abrieron sus tesoros y le presentaron regalos de oro, incienso y mirra.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No.</a:t>
            </a:r>
            <a:r xmlns:a="http://schemas.openxmlformats.org/drawingml/2006/main">
              <a:rPr lang="es" altLang="en-US" b="1">
                <a:solidFill>
                  <a:schemeClr val="tx1">
                    <a:lumMod val="50000"/>
                    <a:lumOff val="50000"/>
                  </a:schemeClr>
                </a:solidFill>
              </a:rPr>
              <a:t> </a:t>
            </a:r>
            <a:r xmlns:a="http://schemas.openxmlformats.org/drawingml/2006/main">
              <a:rPr lang="es" altLang="ko-KR" b="1">
                <a:solidFill>
                  <a:schemeClr val="tx1">
                    <a:lumMod val="50000"/>
                    <a:lumOff val="50000"/>
                  </a:schemeClr>
                </a:solidFill>
              </a:rPr>
              <a:t>48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El niño Jesús escapó a Egipto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Cuando se fueron, un ángel del Señor se apareció a José en sueños. "Levántate", dijo, "toma al niño y a su madre y escapa a Egipto. Quédate allí hasta que yo te lo diga, porque Herodes va a buscar al niño para matarlo".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Herodes, rey de Israel, escuchó la noticia del nacimiento de Jesús a través de los Magos y conspiró para matar a Jesús.</a:t>
            </a:r>
            <a:r xmlns:a="http://schemas.openxmlformats.org/drawingml/2006/main">
              <a:rPr lang="e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Sin embargo, Dios, que conocía toda la conspiración de Herodes, dijo en un sueño que los Magos debían alejarse de Herodes.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Además, José, el esposo de María, escuchó a un ángel decir en sueños: “Escapa a Egipto. Herodes va a matar a Jesús”.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es" sz="2800">
                <a:solidFill>
                  <a:schemeClr val="tx1">
                    <a:lumMod val="65000"/>
                    <a:lumOff val="35000"/>
                  </a:schemeClr>
                </a:solidFill>
              </a:rPr>
              <a:t>Al oír eso, José tomó a María y al niño Jesús y huyó de Herodes a Egipto.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es" sz="2800">
                <a:solidFill>
                  <a:schemeClr val="tx1">
                    <a:lumMod val="65000"/>
                    <a:lumOff val="35000"/>
                  </a:schemeClr>
                </a:solidFill>
              </a:rPr>
              <a:t>Un día se le apareció un ángel a María. “¡Saludos ustedes que son muy favorecidos! El Señor está con vosotros.”</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Mientras tanto, Herodes, que sabía que había sido engañado por los magos, dio la terrible orden de matar a todos los bebés de Belén. Jesús tuvo que permanecer en Egipto hasta la muerte de Herodes.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Los pastores y los magos reconocieron quién era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Sin embargo, el rey Herodes no reconoció a Jesús. Además, debido a su avaricia, cometió pecados crueles al intentar matar a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Hay muchas personas en el mundo que se niegan a oír hablar de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Es un pecado muy grave.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t>¿Quién es Jesús?</a:t>
            </a:r>
            <a:r xmlns:a="http://schemas.openxmlformats.org/drawingml/2006/main">
              <a:rPr altLang="en-US" lang="e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quien no puede atreverse a detenerse por el poder del hombre.</a:t>
            </a:r>
            <a:r xmlns:a="http://schemas.openxmlformats.org/drawingml/2006/main">
              <a:rPr altLang="en-US" lang="e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¿De dónde escapó Jesús de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Egipto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América</a:t>
            </a:r>
            <a:r xmlns:a="http://schemas.openxmlformats.org/drawingml/2006/main">
              <a:rPr altLang="en-US" lang="e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Corea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Israel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① </a:t>
            </a:r>
            <a:r xmlns:a="http://schemas.openxmlformats.org/drawingml/2006/main">
              <a:rPr altLang="ko-KR" lang="es" sz="2800">
                <a:solidFill>
                  <a:srgbClr val="ff0000"/>
                </a:solidFill>
              </a:rPr>
              <a:t>Egipto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Cuando se fueron, un ángel del Señor se apareció a José en sueños. "Levántate", dijo, "toma al niño y a su madre y escapa a Egipto. Quédate allí hasta que yo te lo diga, porque Herodes va a buscar al niño para matarlo".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49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El Niño Jesús en el Templo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"¿Por qué me buscabas?" preguntó. "¿No sabías que tenía que estar en la casa de mi Padre?"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lucas</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En la Pascua, cuando Jesús tenía 12 años, él y sus padres fueron al templo en Jerusalén.</a:t>
            </a:r>
            <a:r xmlns:a="http://schemas.openxmlformats.org/drawingml/2006/main">
              <a:rPr lang="e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En el camino a casa desde el templo en Jerusalén, José y María no pudieron encontrar a Jesús.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José y María regresaron al templo en Jerusalén para encontrar a Jesús.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es" altLang="ko-KR" sz="2800" dirty="0">
                <a:solidFill>
                  <a:schemeClr val="tx1">
                    <a:lumMod val="65000"/>
                    <a:lumOff val="35000"/>
                  </a:schemeClr>
                </a:solidFill>
              </a:rPr>
              <a:t>“María, darás a luz un hijo y le pondrás el nombre de Jesús”. Tenía miedo de esta noticia.</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"¿No sabíais que estuve en la casa de mi padre?" Jesús estaba conversando con los maestros de la Biblia en el templo. Todos quedaron sorprendidos por la sabiduría de Jesús.</a:t>
            </a:r>
            <a:r xmlns:a="http://schemas.openxmlformats.org/drawingml/2006/main">
              <a:rPr lang="e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es" sz="2800">
                <a:solidFill>
                  <a:schemeClr val="tx1">
                    <a:lumMod val="65000"/>
                    <a:lumOff val="35000"/>
                  </a:schemeClr>
                </a:solidFill>
              </a:rPr>
              <a:t>Desde entonces, el niño Jesús se ha vuelto más amoroso con Dios y con las personas a medida que crece su sabiduría y altura.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El niño Jesús supo desde pequeño que era el Hijo de Dios. Y sinceramente preparado para la vida como Salvador.</a:t>
            </a:r>
            <a:r xmlns:a="http://schemas.openxmlformats.org/drawingml/2006/main">
              <a:rPr altLang="en-US" lang="e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Aunque somos jóvenes,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debemos recordar claramente que somos hijos de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Por eso necesitamos mostrarle a Dios y a la gente que vivimos como hijos de Dios.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rgbClr val="ff0000"/>
                </a:solidFill>
              </a:rPr>
              <a:t>¿Quién es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el Hijo de Dios, pero dio ejemplo de humildad y obediencia a los padres carnales.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¿Dónde estaba el Jesús perdido?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en</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el</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baño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en el palacio</a:t>
            </a:r>
            <a:r xmlns:a="http://schemas.openxmlformats.org/drawingml/2006/main">
              <a:rPr altLang="en-US" lang="e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en</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el</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templo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en la casa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③ </a:t>
            </a:r>
            <a:r xmlns:a="http://schemas.openxmlformats.org/drawingml/2006/main">
              <a:rPr altLang="ko-KR" lang="es" sz="2800">
                <a:solidFill>
                  <a:srgbClr val="ff0000"/>
                </a:solidFill>
              </a:rPr>
              <a:t>en el templo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"¿Por qué me buscabas?" preguntó. "¿No sabías que tenía que estar en la casa de mi Padre?"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lucas</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50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El bautismo de Jesús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"Una voz que clama en el desierto: 'Preparad el camino al Señor, enderezadle sendas.'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s" sz="3600">
                <a:solidFill>
                  <a:schemeClr val="tx1">
                    <a:lumMod val="65000"/>
                    <a:lumOff val="35000"/>
                  </a:schemeClr>
                </a:solidFill>
              </a:rPr>
              <a:t>4.Y así vino Juan, bautizando en la región del desierto y predicando un bautismo de arrepentimiento para el perdón de los pecados.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Marca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1:</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Cuando Jesús tenía treinta años, apareció en el desierto un hombre extraño vestido de camello y comiendo saltamontes y miel silvestre.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Su nombre era Juan el Bautista. Llamó a la gente al arrepentimiento y al bautismo porque vendría el Salvador.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es" altLang="ko-KR" sz="2800" dirty="0">
                <a:solidFill>
                  <a:schemeClr val="tx1">
                    <a:lumMod val="65000"/>
                    <a:lumOff val="35000"/>
                  </a:schemeClr>
                </a:solidFill>
              </a:rPr>
              <a:t>Pero ella obedeció el mensaje de Dios. “Soy el siervo del Señor. Que sea en mí como has dicho”.</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'¡Estoy aquí para preparar a alguien que viene detrás de mí!'</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s" altLang="ko-KR" sz="2800">
                <a:solidFill>
                  <a:schemeClr val="tx1">
                    <a:lumMod val="65000"/>
                    <a:lumOff val="35000"/>
                  </a:schemeClr>
                </a:solidFill>
              </a:rPr>
              <a:t>Juan el Bautista estaba preparando el camino de Jesús.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Jesús también vino a ser bautizado por Juan el Bautista.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s" altLang="ko-KR" sz="2800">
                <a:solidFill>
                  <a:schemeClr val="tx1">
                    <a:lumMod val="65000"/>
                    <a:lumOff val="35000"/>
                  </a:schemeClr>
                </a:solidFill>
              </a:rPr>
              <a:t>"¡Mirar! ¡El Cordero de Dios, que quita el pecado del mundo! Juan el Bautista presentó a Jesús en voz alta.</a:t>
            </a:r>
            <a:r xmlns:a="http://schemas.openxmlformats.org/drawingml/2006/main">
              <a:rPr lang="e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Cuando Jesús fue bautizado por Juan, vino una voz del cielo con el Espíritu Santo descendiendo sobre él como una paloma: “Tú eres mi Hijo amado; contigo estoy muy contento”.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Juan el Bautista no se exaltó a sí mismo.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Dedicó su vida a presentar a Jesús por completo.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¿Por quién estoy viviendo?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Como Juan el Bautista, debemos vivir una vida que exalte y presente a Jesús en lugar de jactarnos y exaltarnos a mí.</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t>¿Quién es Jesús?</a:t>
            </a:r>
            <a:r xmlns:a="http://schemas.openxmlformats.org/drawingml/2006/main">
              <a:rPr altLang="en-US" lang="e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el único hijo de Dios.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¿Qué descendió del cielo cuando Jesús fue bautizado?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cuervo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El Espíritu Santo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avestruz</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gorrión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② </a:t>
            </a:r>
            <a:r xmlns:a="http://schemas.openxmlformats.org/drawingml/2006/main">
              <a:rPr altLang="ko-KR" lang="es" sz="2800">
                <a:solidFill>
                  <a:srgbClr val="ff0000"/>
                </a:solidFill>
              </a:rPr>
              <a:t>El Espíritu Santo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"Una voz que clama en el desierto: 'Preparad el camino al Señor, enderezadle sendas.'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s" sz="3600">
                <a:solidFill>
                  <a:schemeClr val="tx1">
                    <a:lumMod val="65000"/>
                    <a:lumOff val="35000"/>
                  </a:schemeClr>
                </a:solidFill>
              </a:rPr>
              <a:t>4.Y así vino Juan, bautizando en la región del desierto y predicando un bautismo de arrepentimiento para el perdón de los pecados.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Marca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1:</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51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Jesús fue tentado por Satanás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le dijo: "¡Aléjate de mí, Satanás! Porque escrito está: 'Adora al Señor tu Dios, y sírvele sólo a él'".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Mateo</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Después de que Jesús ayunó y oró cuarenta días, apareció Satanás y tentó a Jesús.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es" altLang="ko-KR" sz="2500" dirty="0">
                <a:solidFill>
                  <a:schemeClr val="tx1">
                    <a:lumMod val="65000"/>
                    <a:lumOff val="35000"/>
                  </a:schemeClr>
                </a:solidFill>
              </a:rPr>
              <a:t>Entonces, aunque era virgen, quedó embarazada. El nombre de este niño es Jesús. Él es el Hijo de Dios que salvará a todas las personas de sus pecados en el futuro.</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"¿Tienes hambre? ¡Haz pastel de arroz con esta piedra y cómelo! Satanás hizo la primera prueba. Pero Jesús venció la prueba con la palabra de Dios.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“¡Entonces salta de aquí! Si eres Hijo de Dios, no morirás”. Satanás probó a Jesús por segunda vez en lo alto del templo.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En ese momento, llevó a Jesús a un monte muy alto y le mostró todo el reino del mundo y le dijo: “¡Si te postras ante mí, te daré todo esto!” Pero Jesús rechazó la tercera prueba con la Palabra de Dios.</a:t>
            </a:r>
            <a:r xmlns:a="http://schemas.openxmlformats.org/drawingml/2006/main">
              <a:rPr lang="e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Finalmente, Jesús venció todas las tentaciones de Satanás. Dios estaba complacido con Jesús que había vencido todas las tentaciones.</a:t>
            </a:r>
            <a:r xmlns:a="http://schemas.openxmlformats.org/drawingml/2006/main">
              <a:rPr lang="e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Jesús era el Hijo de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Pero al igual que nosotros, fue tentado por Satanás.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Pero con la Palabra de Dios, Jesús venció la tentación de Satanás.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Satanás todavía nos tienta.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Sin embargo, como Jesús, podemos vencer la tentación de Satanás con la palabra de Dios.</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rgbClr val="ff0000"/>
                </a:solidFill>
              </a:rPr>
              <a:t>¿Quién es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nuestro ayudante para superar las tentaciones que enfrentamos. Y él es quien comprende todos los desafíos que enfrentamos y nos ayuda a superarlos.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¿Cuántas pruebas le puso Satanás a Jesús?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uno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dos</a:t>
            </a:r>
            <a:r xmlns:a="http://schemas.openxmlformats.org/drawingml/2006/main">
              <a:rPr altLang="en-US" lang="e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tres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cuatro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③ </a:t>
            </a:r>
            <a:r xmlns:a="http://schemas.openxmlformats.org/drawingml/2006/main">
              <a:rPr altLang="ko-KR" lang="es" sz="2800">
                <a:solidFill>
                  <a:srgbClr val="ff0000"/>
                </a:solidFill>
              </a:rPr>
              <a:t>tres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le dijo: "¡Aléjate de mí, Satanás! Porque escrito está: 'Adora al Señor tu Dios, y sírvele sólo a él'".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Mateo</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52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Agua</a:t>
            </a:r>
            <a:r xmlns:a="http://schemas.openxmlformats.org/drawingml/2006/main">
              <a:rPr lang="es" altLang="en-US" sz="4400"/>
              <a:t> </a:t>
            </a:r>
            <a:r xmlns:a="http://schemas.openxmlformats.org/drawingml/2006/main">
              <a:rPr lang="es" altLang="ko-KR" sz="4400"/>
              <a:t>Convertido en vino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Esta, la primera de sus señales milagrosas, la realizó Jesús en Caná de Galilea. Así reveló su gloria y sus discípulos pusieron su fe en él.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John</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María tenía miedo de tener un hijo aunque no estaba casada.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Sin embargo, ella recibió y obedeció la palabra de Dios por fe.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Es posible que tengamos miedo cuando creemos y obedecemos la Palabra de Dios. Pero al igual que la confesión de María, debemos confesar que “Hágase en mí como has dicho”.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Se celebró una boda en Caná de Galilea. Jesús y sus discípulos también habían sido invitados a la boda.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Pero había un problema. El vino se había acabado. Sin vino no se puede dar un festín.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Jesús hizo que los sirvientes de la casa echaran agua en la tinaja. Los sirvientes hicieron lo que les pidieron.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Después de eso, se tomó al gusto el agua del frasco. El agua de la tinaja se convirtió en vino muy sabroso.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Los invitados probaron el vino y quedaron sorprendidos. Les sirvieron más vino delicioso que la primera vez y gracias al milagro de Jesús, la fiesta pudo ser más emocionante.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lección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En tiempos de Jesús, el vino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Era absolutamente indispensable en la fiesta.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Jesús convirtió el agua en vino y proporcionó lo necesario para la fiesta.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Para nosotros Jesús es indispensable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como vino en un banquete.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Debemos recordar la gracia de Jesús que se entregó a nosotros.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a:t>
            </a:r>
            <a:r xmlns:a="http://schemas.openxmlformats.org/drawingml/2006/main">
              <a:rPr altLang="en-US" lang="e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t>OMS</a:t>
            </a:r>
            <a:r xmlns:a="http://schemas.openxmlformats.org/drawingml/2006/main">
              <a:rPr altLang="en-US" lang="es" sz="3200"/>
              <a:t> </a:t>
            </a:r>
            <a:r xmlns:a="http://schemas.openxmlformats.org/drawingml/2006/main">
              <a:rPr altLang="ko-KR" lang="es" sz="3200"/>
              <a:t>es</a:t>
            </a:r>
            <a:r xmlns:a="http://schemas.openxmlformats.org/drawingml/2006/main">
              <a:rPr altLang="en-US" lang="es" sz="3200"/>
              <a:t> </a:t>
            </a:r>
            <a:r xmlns:a="http://schemas.openxmlformats.org/drawingml/2006/main">
              <a:rPr altLang="ko-KR" lang="es" sz="3200"/>
              <a:t>¿Jesús?</a:t>
            </a:r>
            <a:r xmlns:a="http://schemas.openxmlformats.org/drawingml/2006/main">
              <a:rPr altLang="en-US" lang="e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 es..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es nuestra alegría, como el vino de una fiesta.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¿En qué convirtió Jesús el agua?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leche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jugo de naranja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pan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vino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④ </a:t>
            </a:r>
            <a:r xmlns:a="http://schemas.openxmlformats.org/drawingml/2006/main">
              <a:rPr altLang="ko-KR" lang="es" sz="2800">
                <a:solidFill>
                  <a:srgbClr val="ff0000"/>
                </a:solidFill>
              </a:rPr>
              <a:t>vino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Esta, la primera de sus señales milagrosas, la realizó Jesús en Caná de Galilea. Así reveló su gloria y sus discípulos pusieron su fe en él.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John</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s" altLang="ko-KR" b="1">
                <a:solidFill>
                  <a:schemeClr val="tx1">
                    <a:lumMod val="50000"/>
                    <a:lumOff val="50000"/>
                  </a:schemeClr>
                </a:solidFill>
              </a:rPr>
              <a:t>N° 53 La Palabra de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s" altLang="ko-KR" sz="4400"/>
              <a:t>Nicodemo vino a Jesús por la noche.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es" sz="3200">
                <a:solidFill>
                  <a:srgbClr val="FF0000"/>
                </a:solidFill>
              </a:rPr>
              <a:t>¿Quién es Jesús?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es" sz="3600">
                <a:solidFill>
                  <a:srgbClr val="0070C0"/>
                </a:solidFill>
              </a:rPr>
              <a:t>Jesús es..</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es" sz="3600">
                <a:solidFill>
                  <a:schemeClr val="tx1">
                    <a:lumMod val="65000"/>
                    <a:lumOff val="35000"/>
                  </a:schemeClr>
                </a:solidFill>
              </a:rPr>
              <a:t>Jesús vino a la tierra como nuestro Salvador.</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respondió: "Les aseguro que nadie puede entrar en el reino de Dios si no nace del agua y del Espíritu.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John</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es" sz="2800">
                <a:solidFill>
                  <a:schemeClr val="tx1">
                    <a:lumMod val="65000"/>
                    <a:lumOff val="35000"/>
                  </a:schemeClr>
                </a:solidFill>
              </a:rPr>
              <a:t>Había un hombre llamado Nicodemo que era maestro de Israel.</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Él</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vino</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Jesús</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a</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preguntar</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en</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noche.</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“¿Cómo puedo entrar en el reino de Dios?”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s" altLang="ko-KR" sz="2800">
                <a:solidFill>
                  <a:schemeClr val="tx1">
                    <a:lumMod val="65000"/>
                    <a:lumOff val="35000"/>
                  </a:schemeClr>
                </a:solidFill>
              </a:rPr>
              <a:t>“Si no naces de nuevo, no puedes entrar en el reino de Dios”. Jesús respondió.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No entendió que tenía que nacer de nuevo. “¿Vuelvo al vientre de mi madre y salgo otra vez?”</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es" altLang="ko-KR" sz="2600">
                <a:solidFill>
                  <a:schemeClr val="tx1">
                    <a:lumMod val="65000"/>
                    <a:lumOff val="35000"/>
                  </a:schemeClr>
                </a:solidFill>
              </a:rPr>
              <a:t>“El espíritu, no el cuerpo, debe nacer de nuevo. "El hombre puede nacer de nuevo con agua y el Espíritu Santo". Jesús respondió</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es" altLang="ko-KR" sz="2800">
                <a:solidFill>
                  <a:schemeClr val="tx1">
                    <a:lumMod val="65000"/>
                    <a:lumOff val="35000"/>
                  </a:schemeClr>
                </a:solidFill>
              </a:rPr>
              <a:t>“Debes creer en mí y ser salvo”. Jesús le contó a Nicodemo el secreto de nacer de nuevo.</a:t>
            </a:r>
            <a:r xmlns:a="http://schemas.openxmlformats.org/drawingml/2006/main">
              <a:rPr lang="e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de hoy</a:t>
            </a:r>
            <a:r xmlns:a="http://schemas.openxmlformats.org/drawingml/2006/main">
              <a:rPr altLang="en-US" lang="es" sz="4000">
                <a:solidFill>
                  <a:srgbClr val="ff0000"/>
                </a:solidFill>
              </a:rPr>
              <a:t> </a:t>
            </a:r>
            <a:r xmlns:a="http://schemas.openxmlformats.org/drawingml/2006/main">
              <a:rPr altLang="ko-KR" lang="es" sz="4000">
                <a:solidFill>
                  <a:srgbClr val="ff0000"/>
                </a:solidFill>
              </a:rPr>
              <a:t>Lección</a:t>
            </a:r>
            <a:r xmlns:a="http://schemas.openxmlformats.org/drawingml/2006/main">
              <a:rPr altLang="en-US" lang="e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solidFill>
                  <a:schemeClr val="tx1">
                    <a:lumMod val="65000"/>
                    <a:lumOff val="35000"/>
                  </a:schemeClr>
                </a:solidFill>
              </a:rPr>
              <a:t>Si crees en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tu alma nacerá de nuevo.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Los que creen en Jesús nacen de nuevo y tú serás</a:t>
            </a:r>
            <a:r xmlns:a="http://schemas.openxmlformats.org/drawingml/2006/main">
              <a:rPr altLang="en-US" lang="es" sz="3200">
                <a:solidFill>
                  <a:schemeClr val="tx1">
                    <a:lumMod val="65000"/>
                    <a:lumOff val="35000"/>
                  </a:schemeClr>
                </a:solidFill>
              </a:rPr>
              <a:t> </a:t>
            </a:r>
            <a:r xmlns:a="http://schemas.openxmlformats.org/drawingml/2006/main">
              <a:rPr altLang="ko-KR" lang="es" sz="3200">
                <a:solidFill>
                  <a:schemeClr val="tx1">
                    <a:lumMod val="65000"/>
                    <a:lumOff val="35000"/>
                  </a:schemeClr>
                </a:solidFill>
              </a:rPr>
              <a:t>odiar el pecado y amar a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¿Naciste de nuevo?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s" sz="3200">
                <a:solidFill>
                  <a:schemeClr val="tx1">
                    <a:lumMod val="65000"/>
                    <a:lumOff val="35000"/>
                  </a:schemeClr>
                </a:solidFill>
              </a:rPr>
              <a:t>Creemos en Jesús y nacemos de nuevo. Por eso, debemos recordar que somos personas diferentes al mundo.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es" sz="3200"/>
              <a:t>¿Quién es Jesús?</a:t>
            </a:r>
            <a:r xmlns:a="http://schemas.openxmlformats.org/drawingml/2006/main">
              <a:rPr altLang="en-US" lang="e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rgbClr val="0070c0"/>
                </a:solidFill>
              </a:rPr>
              <a:t>Jesús es..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a:t>
            </a:r>
            <a:r xmlns:a="http://schemas.openxmlformats.org/drawingml/2006/main">
              <a:rPr altLang="en-US" lang="es" sz="3600">
                <a:solidFill>
                  <a:schemeClr val="tx1">
                    <a:lumMod val="65000"/>
                    <a:lumOff val="35000"/>
                  </a:schemeClr>
                </a:solidFill>
              </a:rPr>
              <a:t> </a:t>
            </a:r>
            <a:r xmlns:a="http://schemas.openxmlformats.org/drawingml/2006/main">
              <a:rPr altLang="ko-KR" lang="es" sz="3600">
                <a:solidFill>
                  <a:schemeClr val="tx1">
                    <a:lumMod val="65000"/>
                    <a:lumOff val="35000"/>
                  </a:schemeClr>
                </a:solidFill>
              </a:rPr>
              <a:t>es quien hace justos y nacidos de nuevo a los que creen en Él.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El cuestionario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¿Qué nos hace nacer de nuevo?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① </a:t>
            </a:r>
            <a:r xmlns:a="http://schemas.openxmlformats.org/drawingml/2006/main">
              <a:rPr altLang="ko-KR" lang="es" sz="2800">
                <a:solidFill>
                  <a:schemeClr val="tx1">
                    <a:lumMod val="65000"/>
                    <a:lumOff val="35000"/>
                  </a:schemeClr>
                </a:solidFill>
              </a:rPr>
              <a:t>con agua y el Espíritu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② </a:t>
            </a:r>
            <a:r xmlns:a="http://schemas.openxmlformats.org/drawingml/2006/main">
              <a:rPr altLang="ko-KR" lang="es" sz="2800">
                <a:solidFill>
                  <a:schemeClr val="tx1">
                    <a:lumMod val="65000"/>
                    <a:lumOff val="35000"/>
                  </a:schemeClr>
                </a:solidFill>
              </a:rPr>
              <a:t>con aceite y el fuego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③ </a:t>
            </a:r>
            <a:r xmlns:a="http://schemas.openxmlformats.org/drawingml/2006/main">
              <a:rPr altLang="ko-KR" lang="es" sz="2800">
                <a:solidFill>
                  <a:schemeClr val="tx1">
                    <a:lumMod val="65000"/>
                    <a:lumOff val="35000"/>
                  </a:schemeClr>
                </a:solidFill>
              </a:rPr>
              <a:t>con lágrimas y canciones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chemeClr val="tx1">
                    <a:lumMod val="65000"/>
                    <a:lumOff val="35000"/>
                  </a:schemeClr>
                </a:solidFill>
              </a:rPr>
              <a:t>④ </a:t>
            </a:r>
            <a:r xmlns:a="http://schemas.openxmlformats.org/drawingml/2006/main">
              <a:rPr altLang="ko-KR" lang="es" sz="2800">
                <a:solidFill>
                  <a:schemeClr val="tx1">
                    <a:lumMod val="65000"/>
                    <a:lumOff val="35000"/>
                  </a:schemeClr>
                </a:solidFill>
              </a:rPr>
              <a:t>con oración y adoración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es" sz="2800">
                <a:solidFill>
                  <a:srgbClr val="ff0000"/>
                </a:solidFill>
              </a:rPr>
              <a:t>① </a:t>
            </a:r>
            <a:r xmlns:a="http://schemas.openxmlformats.org/drawingml/2006/main">
              <a:rPr altLang="ko-KR" lang="es" sz="2800">
                <a:solidFill>
                  <a:srgbClr val="ff0000"/>
                </a:solidFill>
              </a:rPr>
              <a:t>con agua y el Espíritu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s" sz="4000">
                <a:solidFill>
                  <a:srgbClr val="ff0000"/>
                </a:solidFill>
              </a:rPr>
              <a:t>La palabra de hoy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s" sz="3600">
                <a:solidFill>
                  <a:schemeClr val="tx1">
                    <a:lumMod val="65000"/>
                    <a:lumOff val="35000"/>
                  </a:schemeClr>
                </a:solidFill>
              </a:rPr>
              <a:t>Jesús respondió: "Les aseguro que nadie puede entrar en el reino de Dios si no nace del agua y del Espíritu.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s" sz="2800">
                <a:solidFill>
                  <a:schemeClr val="tx1">
                    <a:lumMod val="65000"/>
                    <a:lumOff val="35000"/>
                  </a:schemeClr>
                </a:solidFill>
              </a:rPr>
              <a:t>John</a:t>
            </a:r>
            <a:r xmlns:a="http://schemas.openxmlformats.org/drawingml/2006/main">
              <a:rPr altLang="en-US" lang="es" sz="2800">
                <a:solidFill>
                  <a:schemeClr val="tx1">
                    <a:lumMod val="65000"/>
                    <a:lumOff val="35000"/>
                  </a:schemeClr>
                </a:solidFill>
              </a:rPr>
              <a:t> </a:t>
            </a:r>
            <a:r xmlns:a="http://schemas.openxmlformats.org/drawingml/2006/main">
              <a:rPr altLang="ko-KR" lang="es"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